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846" r:id="rId2"/>
  </p:sldMasterIdLst>
  <p:notesMasterIdLst>
    <p:notesMasterId r:id="rId19"/>
  </p:notesMasterIdLst>
  <p:handoutMasterIdLst>
    <p:handoutMasterId r:id="rId20"/>
  </p:handoutMasterIdLst>
  <p:sldIdLst>
    <p:sldId id="338" r:id="rId3"/>
    <p:sldId id="358" r:id="rId4"/>
    <p:sldId id="359" r:id="rId5"/>
    <p:sldId id="361" r:id="rId6"/>
    <p:sldId id="343" r:id="rId7"/>
    <p:sldId id="342" r:id="rId8"/>
    <p:sldId id="345" r:id="rId9"/>
    <p:sldId id="347" r:id="rId10"/>
    <p:sldId id="348" r:id="rId11"/>
    <p:sldId id="349" r:id="rId12"/>
    <p:sldId id="350" r:id="rId13"/>
    <p:sldId id="352" r:id="rId14"/>
    <p:sldId id="353" r:id="rId15"/>
    <p:sldId id="355" r:id="rId16"/>
    <p:sldId id="354" r:id="rId17"/>
    <p:sldId id="35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Savkovic" initials="V." lastIdx="7" clrIdx="0">
    <p:extLst>
      <p:ext uri="{19B8F6BF-5375-455C-9EA6-DF929625EA0E}">
        <p15:presenceInfo xmlns:p15="http://schemas.microsoft.com/office/powerpoint/2012/main" userId="V.Savkovic" providerId="None"/>
      </p:ext>
    </p:extLst>
  </p:cmAuthor>
  <p:cmAuthor id="2" name="PC" initials="P" lastIdx="2" clrIdx="1">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5050"/>
    <a:srgbClr val="FFFF99"/>
    <a:srgbClr val="FFFFCC"/>
    <a:srgbClr val="D43414"/>
    <a:srgbClr val="EAEAEA"/>
    <a:srgbClr val="CC0000"/>
    <a:srgbClr val="FFCC66"/>
    <a:srgbClr val="800000"/>
    <a:srgbClr val="EDBE1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659" autoAdjust="0"/>
    <p:restoredTop sz="94103" autoAdjust="0"/>
  </p:normalViewPr>
  <p:slideViewPr>
    <p:cSldViewPr>
      <p:cViewPr varScale="1">
        <p:scale>
          <a:sx n="87" d="100"/>
          <a:sy n="87" d="100"/>
        </p:scale>
        <p:origin x="403" y="67"/>
      </p:cViewPr>
      <p:guideLst>
        <p:guide pos="3840"/>
        <p:guide orient="horz" pos="2160"/>
      </p:guideLst>
    </p:cSldViewPr>
  </p:slideViewPr>
  <p:notesTextViewPr>
    <p:cViewPr>
      <p:scale>
        <a:sx n="1" d="1"/>
        <a:sy n="1" d="1"/>
      </p:scale>
      <p:origin x="0" y="0"/>
    </p:cViewPr>
  </p:notesTextViewPr>
  <p:notesViewPr>
    <p:cSldViewPr showGuides="1">
      <p:cViewPr varScale="1">
        <p:scale>
          <a:sx n="67" d="100"/>
          <a:sy n="67" d="100"/>
        </p:scale>
        <p:origin x="-3120"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1-23T14:57:26.083" idx="5">
    <p:pos x="3315" y="2768"/>
    <p:text>HORIZONTALNA DIREKTIVA. Ovom direktivom uvodi se opšti sistem priznavanja svih stručnih kvalifikacija (za obavljanje regulisanih profesija) u oblastima koje već nijesu harmonizovane. Obaveza priznavanja  kvalifikacija stečenih u državi porijekla se sprovodi na način što se stečena kvalifikacija podvodi pod jedan od 5 nivoa kvalifikacija iz Direktive 2005/36/EZ i kao takva priznaje u državi prijema. U pogledu već harmonizovanih zanimanja, primjenjuje se sistem automatskog priznanja, bez posebnog postupak podvođenja pod jednu od kategorija.</p:text>
    <p:extLst>
      <p:ext uri="{C676402C-5697-4E1C-873F-D02D1690AC5C}">
        <p15:threadingInfo xmlns:p15="http://schemas.microsoft.com/office/powerpoint/2012/main" timeZoneBias="-6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1-23T22:36:48.456" idx="6">
    <p:pos x="2085" y="4111"/>
    <p:text>U slučaju Cartesio (kojim je potvrđen navedeni stav iz slučaja Daily mail) mađarsko komanditno društvo je pokušalo da prenese svoje sjedište (i središte svojih poslovnih aktivnosti) na teritoriju Italije, a da pritom ostane mađarsko privredno društvo, tj zadrži pravni subjektivitet i izbjegne obavezu gašenja postojećeg i osnivanja novog društva u Italiji. U tu svrhu je društvo i podnijelo mađarskom privrednom registru zahtjev za promjenom sjedišta, koji je odbijen, budući da je mađarski kompanijski zakon predviđao da sjedište mađarskih komapnija mora biti  u Mađarskoj. Sud pravde je stao na stanovište da, u izostanku unijskog prava koje uređuje ovu materiju, takva mogućnost zavisi od odredaba nacionalnog prava. Na drugoj strani, u slučajevima poput Centros i Uberseeing, Sud pravde je potvrdio da se ne može od strane države prijema osporiti, tj. nacionalnim propisima spriječiti osnivanje podružnice ili zavisnog društva od strane privrednog društva iz druge države članice, čak i kada to znači prenošenje stvarnog sjedišta.</p:text>
    <p:extLst>
      <p:ext uri="{C676402C-5697-4E1C-873F-D02D1690AC5C}">
        <p15:threadingInfo xmlns:p15="http://schemas.microsoft.com/office/powerpoint/2012/main" timeZoneBias="-6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1-24T16:38:03.174" idx="7">
    <p:pos x="7497" y="1377"/>
    <p:text>U slučaju Keck (C-267/91 and C-268/91), Sud pravde napravio je razliku između: 
1. propisa koji se odnose na karakteristike proizvoda, koji mogu predstavljati prepreku, i
2. propisa koji se odnose na način prodaje, koji ne mogu predstavljati prepreku, ako se:
jednako odnose na sve učesnike na tržištu države članice i
pravno i stvarno, na isti način utiču na prodaju domaćih i proizvoda iz drugih država.</p:text>
    <p:extLst>
      <p:ext uri="{C676402C-5697-4E1C-873F-D02D1690AC5C}">
        <p15:threadingInfo xmlns:p15="http://schemas.microsoft.com/office/powerpoint/2012/main" timeZoneBias="-6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5/29/2024</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5/29/2024</a:t>
            </a:fld>
            <a:endParaRPr/>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642" y="2130430"/>
            <a:ext cx="10362724"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9280" y="3886200"/>
            <a:ext cx="8533446"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59414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204748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917" y="274643"/>
            <a:ext cx="2742327"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761" y="274643"/>
            <a:ext cx="8077716"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3066784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32461A-250E-4A29-9E9B-599CA3838FA1}" type="datetime1">
              <a:rPr lang="en-US" smtClean="0"/>
              <a:pPr/>
              <a:t>5/29/2024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F40B41D-FD10-4A38-B39B-626510BD49B7}" type="slidenum">
              <a:rPr lang="en-US" smtClean="0"/>
              <a:pPr/>
              <a:t>‹#›</a:t>
            </a:fld>
            <a:endParaRPr lang="en-US" dirty="0"/>
          </a:p>
        </p:txBody>
      </p:sp>
    </p:spTree>
    <p:extLst>
      <p:ext uri="{BB962C8B-B14F-4D97-AF65-F5344CB8AC3E}">
        <p14:creationId xmlns:p14="http://schemas.microsoft.com/office/powerpoint/2010/main" val="3239812231"/>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grpSp>
        <p:nvGrpSpPr>
          <p:cNvPr id="7" name="Group 6">
            <a:extLst>
              <a:ext uri="{FF2B5EF4-FFF2-40B4-BE49-F238E27FC236}">
                <a16:creationId xmlns:a16="http://schemas.microsoft.com/office/drawing/2014/main" id="{EB122808-726C-40F5-ADB4-295E96795577}"/>
              </a:ext>
            </a:extLst>
          </p:cNvPr>
          <p:cNvGrpSpPr/>
          <p:nvPr userDrawn="1"/>
        </p:nvGrpSpPr>
        <p:grpSpPr>
          <a:xfrm>
            <a:off x="1344843" y="1905000"/>
            <a:ext cx="10572328" cy="64008"/>
            <a:chOff x="1393369" y="1600200"/>
            <a:chExt cx="10569575" cy="64008"/>
          </a:xfrm>
          <a:solidFill>
            <a:schemeClr val="accent1"/>
          </a:solidFill>
        </p:grpSpPr>
        <p:sp>
          <p:nvSpPr>
            <p:cNvPr id="8" name="Freeform 10">
              <a:extLst>
                <a:ext uri="{FF2B5EF4-FFF2-40B4-BE49-F238E27FC236}">
                  <a16:creationId xmlns:a16="http://schemas.microsoft.com/office/drawing/2014/main" id="{32E785F1-5172-4DF6-A8FB-8D217FEE647A}"/>
                </a:ext>
              </a:extLst>
            </p:cNvPr>
            <p:cNvSpPr>
              <a:spLocks/>
            </p:cNvSpPr>
            <p:nvPr/>
          </p:nvSpPr>
          <p:spPr bwMode="invGray">
            <a:xfrm>
              <a:off x="11899444" y="1611279"/>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9" name="Freeform 11">
              <a:extLst>
                <a:ext uri="{FF2B5EF4-FFF2-40B4-BE49-F238E27FC236}">
                  <a16:creationId xmlns:a16="http://schemas.microsoft.com/office/drawing/2014/main" id="{8B7424C8-35B5-4C89-9B90-597C70D1C45F}"/>
                </a:ext>
              </a:extLst>
            </p:cNvPr>
            <p:cNvSpPr>
              <a:spLocks/>
            </p:cNvSpPr>
            <p:nvPr/>
          </p:nvSpPr>
          <p:spPr bwMode="invGray">
            <a:xfrm>
              <a:off x="11893094" y="1618664"/>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0" name="Freeform 12">
              <a:extLst>
                <a:ext uri="{FF2B5EF4-FFF2-40B4-BE49-F238E27FC236}">
                  <a16:creationId xmlns:a16="http://schemas.microsoft.com/office/drawing/2014/main" id="{276EFFF0-C16D-484E-9A27-C48C8BA8F772}"/>
                </a:ext>
              </a:extLst>
            </p:cNvPr>
            <p:cNvSpPr>
              <a:spLocks/>
            </p:cNvSpPr>
            <p:nvPr/>
          </p:nvSpPr>
          <p:spPr bwMode="invGray">
            <a:xfrm>
              <a:off x="11912144" y="1617433"/>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1" name="Freeform 15">
              <a:extLst>
                <a:ext uri="{FF2B5EF4-FFF2-40B4-BE49-F238E27FC236}">
                  <a16:creationId xmlns:a16="http://schemas.microsoft.com/office/drawing/2014/main" id="{FD543C86-AED7-4C88-BEBF-C2A2D91FDA4C}"/>
                </a:ext>
              </a:extLst>
            </p:cNvPr>
            <p:cNvSpPr>
              <a:spLocks/>
            </p:cNvSpPr>
            <p:nvPr/>
          </p:nvSpPr>
          <p:spPr bwMode="invGray">
            <a:xfrm>
              <a:off x="11702594" y="1612509"/>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2" name="Freeform 16">
              <a:extLst>
                <a:ext uri="{FF2B5EF4-FFF2-40B4-BE49-F238E27FC236}">
                  <a16:creationId xmlns:a16="http://schemas.microsoft.com/office/drawing/2014/main" id="{02CEB46E-62C6-4552-9202-FA3FF0027693}"/>
                </a:ext>
              </a:extLst>
            </p:cNvPr>
            <p:cNvSpPr>
              <a:spLocks/>
            </p:cNvSpPr>
            <p:nvPr/>
          </p:nvSpPr>
          <p:spPr bwMode="invGray">
            <a:xfrm>
              <a:off x="11680369" y="1617433"/>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3" name="Freeform 17">
              <a:extLst>
                <a:ext uri="{FF2B5EF4-FFF2-40B4-BE49-F238E27FC236}">
                  <a16:creationId xmlns:a16="http://schemas.microsoft.com/office/drawing/2014/main" id="{3A388BE9-314A-4E43-90DF-EF89DC3CAAC4}"/>
                </a:ext>
              </a:extLst>
            </p:cNvPr>
            <p:cNvSpPr>
              <a:spLocks/>
            </p:cNvSpPr>
            <p:nvPr/>
          </p:nvSpPr>
          <p:spPr bwMode="invGray">
            <a:xfrm>
              <a:off x="11874044" y="1623588"/>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4" name="Freeform 18">
              <a:extLst>
                <a:ext uri="{FF2B5EF4-FFF2-40B4-BE49-F238E27FC236}">
                  <a16:creationId xmlns:a16="http://schemas.microsoft.com/office/drawing/2014/main" id="{2DAD1218-9A30-4054-8F4A-CFB933172C16}"/>
                </a:ext>
              </a:extLst>
            </p:cNvPr>
            <p:cNvSpPr>
              <a:spLocks/>
            </p:cNvSpPr>
            <p:nvPr/>
          </p:nvSpPr>
          <p:spPr bwMode="invGray">
            <a:xfrm>
              <a:off x="11535906" y="1608817"/>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5" name="Freeform 19">
              <a:extLst>
                <a:ext uri="{FF2B5EF4-FFF2-40B4-BE49-F238E27FC236}">
                  <a16:creationId xmlns:a16="http://schemas.microsoft.com/office/drawing/2014/main" id="{B4243A95-EC95-4083-8F64-3DE8AAAA6070}"/>
                </a:ext>
              </a:extLst>
            </p:cNvPr>
            <p:cNvSpPr>
              <a:spLocks/>
            </p:cNvSpPr>
            <p:nvPr/>
          </p:nvSpPr>
          <p:spPr bwMode="invGray">
            <a:xfrm>
              <a:off x="11377156" y="1607586"/>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6" name="Freeform 20">
              <a:extLst>
                <a:ext uri="{FF2B5EF4-FFF2-40B4-BE49-F238E27FC236}">
                  <a16:creationId xmlns:a16="http://schemas.microsoft.com/office/drawing/2014/main" id="{09275371-574A-445E-856E-0095C8F7BC72}"/>
                </a:ext>
              </a:extLst>
            </p:cNvPr>
            <p:cNvSpPr>
              <a:spLocks/>
            </p:cNvSpPr>
            <p:nvPr/>
          </p:nvSpPr>
          <p:spPr bwMode="invGray">
            <a:xfrm>
              <a:off x="11342231" y="1611279"/>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7" name="Freeform 21">
              <a:extLst>
                <a:ext uri="{FF2B5EF4-FFF2-40B4-BE49-F238E27FC236}">
                  <a16:creationId xmlns:a16="http://schemas.microsoft.com/office/drawing/2014/main" id="{20F3CC95-2B97-4A1C-838A-A25E9D5970B9}"/>
                </a:ext>
              </a:extLst>
            </p:cNvPr>
            <p:cNvSpPr>
              <a:spLocks/>
            </p:cNvSpPr>
            <p:nvPr/>
          </p:nvSpPr>
          <p:spPr bwMode="invGray">
            <a:xfrm>
              <a:off x="11581944" y="1614971"/>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8" name="Freeform 22">
              <a:extLst>
                <a:ext uri="{FF2B5EF4-FFF2-40B4-BE49-F238E27FC236}">
                  <a16:creationId xmlns:a16="http://schemas.microsoft.com/office/drawing/2014/main" id="{47F101A5-C620-409A-9F7D-7D6818D598F7}"/>
                </a:ext>
              </a:extLst>
            </p:cNvPr>
            <p:cNvSpPr>
              <a:spLocks/>
            </p:cNvSpPr>
            <p:nvPr/>
          </p:nvSpPr>
          <p:spPr bwMode="invGray">
            <a:xfrm>
              <a:off x="11562894" y="1618664"/>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19" name="Freeform 23">
              <a:extLst>
                <a:ext uri="{FF2B5EF4-FFF2-40B4-BE49-F238E27FC236}">
                  <a16:creationId xmlns:a16="http://schemas.microsoft.com/office/drawing/2014/main" id="{A972A3DB-61CE-4C49-9F9C-89334EA20385}"/>
                </a:ext>
              </a:extLst>
            </p:cNvPr>
            <p:cNvSpPr>
              <a:spLocks/>
            </p:cNvSpPr>
            <p:nvPr/>
          </p:nvSpPr>
          <p:spPr bwMode="invGray">
            <a:xfrm>
              <a:off x="11612106" y="1619895"/>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0" name="Freeform 24">
              <a:extLst>
                <a:ext uri="{FF2B5EF4-FFF2-40B4-BE49-F238E27FC236}">
                  <a16:creationId xmlns:a16="http://schemas.microsoft.com/office/drawing/2014/main" id="{9A340383-5F62-4B55-9E92-B7E4F5112BA8}"/>
                </a:ext>
              </a:extLst>
            </p:cNvPr>
            <p:cNvSpPr>
              <a:spLocks/>
            </p:cNvSpPr>
            <p:nvPr/>
          </p:nvSpPr>
          <p:spPr bwMode="invGray">
            <a:xfrm>
              <a:off x="11712119" y="1623588"/>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1" name="Freeform 25">
              <a:extLst>
                <a:ext uri="{FF2B5EF4-FFF2-40B4-BE49-F238E27FC236}">
                  <a16:creationId xmlns:a16="http://schemas.microsoft.com/office/drawing/2014/main" id="{7221B674-A998-4B5C-84EF-298F8922FFA5}"/>
                </a:ext>
              </a:extLst>
            </p:cNvPr>
            <p:cNvSpPr>
              <a:spLocks/>
            </p:cNvSpPr>
            <p:nvPr/>
          </p:nvSpPr>
          <p:spPr bwMode="invGray">
            <a:xfrm>
              <a:off x="11635919" y="1621126"/>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2" name="Freeform 26">
              <a:extLst>
                <a:ext uri="{FF2B5EF4-FFF2-40B4-BE49-F238E27FC236}">
                  <a16:creationId xmlns:a16="http://schemas.microsoft.com/office/drawing/2014/main" id="{40868C93-EF9B-4E12-AE90-E511C7D664AE}"/>
                </a:ext>
              </a:extLst>
            </p:cNvPr>
            <p:cNvSpPr>
              <a:spLocks/>
            </p:cNvSpPr>
            <p:nvPr/>
          </p:nvSpPr>
          <p:spPr bwMode="invGray">
            <a:xfrm>
              <a:off x="11615281" y="1623588"/>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3" name="Freeform 27">
              <a:extLst>
                <a:ext uri="{FF2B5EF4-FFF2-40B4-BE49-F238E27FC236}">
                  <a16:creationId xmlns:a16="http://schemas.microsoft.com/office/drawing/2014/main" id="{3CD6DC0A-B5A2-423B-9FB6-77E538BB6DDB}"/>
                </a:ext>
              </a:extLst>
            </p:cNvPr>
            <p:cNvSpPr>
              <a:spLocks/>
            </p:cNvSpPr>
            <p:nvPr/>
          </p:nvSpPr>
          <p:spPr bwMode="invGray">
            <a:xfrm>
              <a:off x="11353344" y="1617433"/>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4" name="Freeform 28">
              <a:extLst>
                <a:ext uri="{FF2B5EF4-FFF2-40B4-BE49-F238E27FC236}">
                  <a16:creationId xmlns:a16="http://schemas.microsoft.com/office/drawing/2014/main" id="{1DBA4D51-C766-401C-B6C3-5EC98657F7CA}"/>
                </a:ext>
              </a:extLst>
            </p:cNvPr>
            <p:cNvSpPr>
              <a:spLocks/>
            </p:cNvSpPr>
            <p:nvPr/>
          </p:nvSpPr>
          <p:spPr bwMode="invGray">
            <a:xfrm>
              <a:off x="11497806" y="1618664"/>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5" name="Freeform 29">
              <a:extLst>
                <a:ext uri="{FF2B5EF4-FFF2-40B4-BE49-F238E27FC236}">
                  <a16:creationId xmlns:a16="http://schemas.microsoft.com/office/drawing/2014/main" id="{49944083-0F4A-4E71-97EB-A168DA2146E4}"/>
                </a:ext>
              </a:extLst>
            </p:cNvPr>
            <p:cNvSpPr>
              <a:spLocks/>
            </p:cNvSpPr>
            <p:nvPr/>
          </p:nvSpPr>
          <p:spPr bwMode="invGray">
            <a:xfrm>
              <a:off x="11132681" y="1619895"/>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6" name="Freeform 30">
              <a:extLst>
                <a:ext uri="{FF2B5EF4-FFF2-40B4-BE49-F238E27FC236}">
                  <a16:creationId xmlns:a16="http://schemas.microsoft.com/office/drawing/2014/main" id="{FC9A712B-09A7-4CE0-985B-D2C64D7CAFA8}"/>
                </a:ext>
              </a:extLst>
            </p:cNvPr>
            <p:cNvSpPr>
              <a:spLocks/>
            </p:cNvSpPr>
            <p:nvPr/>
          </p:nvSpPr>
          <p:spPr bwMode="invGray">
            <a:xfrm>
              <a:off x="11424781" y="1619895"/>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7" name="Freeform 26">
              <a:extLst>
                <a:ext uri="{FF2B5EF4-FFF2-40B4-BE49-F238E27FC236}">
                  <a16:creationId xmlns:a16="http://schemas.microsoft.com/office/drawing/2014/main" id="{C6296A2E-CE88-4502-9B12-E4B51F8ABFB3}"/>
                </a:ext>
              </a:extLst>
            </p:cNvPr>
            <p:cNvSpPr>
              <a:spLocks/>
            </p:cNvSpPr>
            <p:nvPr/>
          </p:nvSpPr>
          <p:spPr bwMode="invGray">
            <a:xfrm>
              <a:off x="11280319" y="1614971"/>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8" name="Freeform 27">
              <a:extLst>
                <a:ext uri="{FF2B5EF4-FFF2-40B4-BE49-F238E27FC236}">
                  <a16:creationId xmlns:a16="http://schemas.microsoft.com/office/drawing/2014/main" id="{0DDE32E7-E0E3-47F6-B3DD-C13237783AD9}"/>
                </a:ext>
              </a:extLst>
            </p:cNvPr>
            <p:cNvSpPr>
              <a:spLocks/>
            </p:cNvSpPr>
            <p:nvPr/>
          </p:nvSpPr>
          <p:spPr bwMode="invGray">
            <a:xfrm>
              <a:off x="11489869" y="1617433"/>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29" name="Freeform 28">
              <a:extLst>
                <a:ext uri="{FF2B5EF4-FFF2-40B4-BE49-F238E27FC236}">
                  <a16:creationId xmlns:a16="http://schemas.microsoft.com/office/drawing/2014/main" id="{83B6ACA5-4EBA-469B-97F1-89BBCA655A6E}"/>
                </a:ext>
              </a:extLst>
            </p:cNvPr>
            <p:cNvSpPr>
              <a:spLocks/>
            </p:cNvSpPr>
            <p:nvPr/>
          </p:nvSpPr>
          <p:spPr bwMode="invGray">
            <a:xfrm>
              <a:off x="11469231" y="1617433"/>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0" name="Freeform 29">
              <a:extLst>
                <a:ext uri="{FF2B5EF4-FFF2-40B4-BE49-F238E27FC236}">
                  <a16:creationId xmlns:a16="http://schemas.microsoft.com/office/drawing/2014/main" id="{5B1982E0-34BE-4352-9A86-ED983ABE5840}"/>
                </a:ext>
              </a:extLst>
            </p:cNvPr>
            <p:cNvSpPr>
              <a:spLocks/>
            </p:cNvSpPr>
            <p:nvPr/>
          </p:nvSpPr>
          <p:spPr bwMode="invGray">
            <a:xfrm>
              <a:off x="11008856" y="1619895"/>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1" name="Freeform 30">
              <a:extLst>
                <a:ext uri="{FF2B5EF4-FFF2-40B4-BE49-F238E27FC236}">
                  <a16:creationId xmlns:a16="http://schemas.microsoft.com/office/drawing/2014/main" id="{12A3CB67-8324-4405-B171-3CEE695488EB}"/>
                </a:ext>
              </a:extLst>
            </p:cNvPr>
            <p:cNvSpPr>
              <a:spLocks/>
            </p:cNvSpPr>
            <p:nvPr/>
          </p:nvSpPr>
          <p:spPr bwMode="invGray">
            <a:xfrm>
              <a:off x="11137444" y="1614971"/>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2" name="Freeform 31">
              <a:extLst>
                <a:ext uri="{FF2B5EF4-FFF2-40B4-BE49-F238E27FC236}">
                  <a16:creationId xmlns:a16="http://schemas.microsoft.com/office/drawing/2014/main" id="{F0123576-C458-4543-AFB5-47822562D829}"/>
                </a:ext>
              </a:extLst>
            </p:cNvPr>
            <p:cNvSpPr>
              <a:spLocks/>
            </p:cNvSpPr>
            <p:nvPr/>
          </p:nvSpPr>
          <p:spPr bwMode="invGray">
            <a:xfrm>
              <a:off x="11232694" y="1617433"/>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3" name="Freeform 32">
              <a:extLst>
                <a:ext uri="{FF2B5EF4-FFF2-40B4-BE49-F238E27FC236}">
                  <a16:creationId xmlns:a16="http://schemas.microsoft.com/office/drawing/2014/main" id="{FC77D219-7382-46A5-83FF-FC533EA17728}"/>
                </a:ext>
              </a:extLst>
            </p:cNvPr>
            <p:cNvSpPr>
              <a:spLocks/>
            </p:cNvSpPr>
            <p:nvPr/>
          </p:nvSpPr>
          <p:spPr bwMode="invGray">
            <a:xfrm>
              <a:off x="11705769" y="1638359"/>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4" name="Freeform 33">
              <a:extLst>
                <a:ext uri="{FF2B5EF4-FFF2-40B4-BE49-F238E27FC236}">
                  <a16:creationId xmlns:a16="http://schemas.microsoft.com/office/drawing/2014/main" id="{65EEC958-F792-48BE-94B5-BE4ECFEB5C68}"/>
                </a:ext>
              </a:extLst>
            </p:cNvPr>
            <p:cNvSpPr>
              <a:spLocks/>
            </p:cNvSpPr>
            <p:nvPr/>
          </p:nvSpPr>
          <p:spPr bwMode="invGray">
            <a:xfrm>
              <a:off x="11635919" y="1628512"/>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5" name="Freeform 34">
              <a:extLst>
                <a:ext uri="{FF2B5EF4-FFF2-40B4-BE49-F238E27FC236}">
                  <a16:creationId xmlns:a16="http://schemas.microsoft.com/office/drawing/2014/main" id="{32BE877A-17A5-4E9B-9172-7C8FBDDE4FC8}"/>
                </a:ext>
              </a:extLst>
            </p:cNvPr>
            <p:cNvSpPr>
              <a:spLocks/>
            </p:cNvSpPr>
            <p:nvPr/>
          </p:nvSpPr>
          <p:spPr bwMode="invGray">
            <a:xfrm>
              <a:off x="11426369" y="1629742"/>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6" name="Freeform 35">
              <a:extLst>
                <a:ext uri="{FF2B5EF4-FFF2-40B4-BE49-F238E27FC236}">
                  <a16:creationId xmlns:a16="http://schemas.microsoft.com/office/drawing/2014/main" id="{CFF7E172-3039-412A-BE23-8AADDC850D9E}"/>
                </a:ext>
              </a:extLst>
            </p:cNvPr>
            <p:cNvSpPr>
              <a:spLocks/>
            </p:cNvSpPr>
            <p:nvPr/>
          </p:nvSpPr>
          <p:spPr bwMode="invGray">
            <a:xfrm>
              <a:off x="11094581" y="1613741"/>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7" name="Freeform 36">
              <a:extLst>
                <a:ext uri="{FF2B5EF4-FFF2-40B4-BE49-F238E27FC236}">
                  <a16:creationId xmlns:a16="http://schemas.microsoft.com/office/drawing/2014/main" id="{DDCB972E-FD1C-481A-9E60-F5796377B84A}"/>
                </a:ext>
              </a:extLst>
            </p:cNvPr>
            <p:cNvSpPr>
              <a:spLocks/>
            </p:cNvSpPr>
            <p:nvPr/>
          </p:nvSpPr>
          <p:spPr bwMode="invGray">
            <a:xfrm>
              <a:off x="11016794" y="1614971"/>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8" name="Freeform 37">
              <a:extLst>
                <a:ext uri="{FF2B5EF4-FFF2-40B4-BE49-F238E27FC236}">
                  <a16:creationId xmlns:a16="http://schemas.microsoft.com/office/drawing/2014/main" id="{24416FC6-1AB8-4E51-8646-90301B0F11AC}"/>
                </a:ext>
              </a:extLst>
            </p:cNvPr>
            <p:cNvSpPr>
              <a:spLocks/>
            </p:cNvSpPr>
            <p:nvPr/>
          </p:nvSpPr>
          <p:spPr bwMode="invGray">
            <a:xfrm>
              <a:off x="6068556" y="1651899"/>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39" name="Freeform 38">
              <a:extLst>
                <a:ext uri="{FF2B5EF4-FFF2-40B4-BE49-F238E27FC236}">
                  <a16:creationId xmlns:a16="http://schemas.microsoft.com/office/drawing/2014/main" id="{8B540D2B-AF95-4017-92B5-4A6BD2EED940}"/>
                </a:ext>
              </a:extLst>
            </p:cNvPr>
            <p:cNvSpPr>
              <a:spLocks/>
            </p:cNvSpPr>
            <p:nvPr/>
          </p:nvSpPr>
          <p:spPr bwMode="invGray">
            <a:xfrm>
              <a:off x="6227306" y="1650668"/>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0" name="Freeform 39">
              <a:extLst>
                <a:ext uri="{FF2B5EF4-FFF2-40B4-BE49-F238E27FC236}">
                  <a16:creationId xmlns:a16="http://schemas.microsoft.com/office/drawing/2014/main" id="{A615293C-F854-468F-965A-05525A3B7092}"/>
                </a:ext>
              </a:extLst>
            </p:cNvPr>
            <p:cNvSpPr>
              <a:spLocks/>
            </p:cNvSpPr>
            <p:nvPr/>
          </p:nvSpPr>
          <p:spPr bwMode="invGray">
            <a:xfrm>
              <a:off x="8821281" y="1607586"/>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1" name="Freeform 40">
              <a:extLst>
                <a:ext uri="{FF2B5EF4-FFF2-40B4-BE49-F238E27FC236}">
                  <a16:creationId xmlns:a16="http://schemas.microsoft.com/office/drawing/2014/main" id="{FBEEBA6B-D3E2-4B9A-A67A-6CF9AA803017}"/>
                </a:ext>
              </a:extLst>
            </p:cNvPr>
            <p:cNvSpPr>
              <a:spLocks/>
            </p:cNvSpPr>
            <p:nvPr/>
          </p:nvSpPr>
          <p:spPr bwMode="invGray">
            <a:xfrm>
              <a:off x="7408406" y="1632204"/>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2" name="Freeform 41">
              <a:extLst>
                <a:ext uri="{FF2B5EF4-FFF2-40B4-BE49-F238E27FC236}">
                  <a16:creationId xmlns:a16="http://schemas.microsoft.com/office/drawing/2014/main" id="{5AFA884D-A4D8-47D3-B181-F6EBBEEC3262}"/>
                </a:ext>
              </a:extLst>
            </p:cNvPr>
            <p:cNvSpPr>
              <a:spLocks/>
            </p:cNvSpPr>
            <p:nvPr/>
          </p:nvSpPr>
          <p:spPr bwMode="invGray">
            <a:xfrm>
              <a:off x="7349669" y="1648206"/>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3" name="Freeform 42">
              <a:extLst>
                <a:ext uri="{FF2B5EF4-FFF2-40B4-BE49-F238E27FC236}">
                  <a16:creationId xmlns:a16="http://schemas.microsoft.com/office/drawing/2014/main" id="{EA9622A3-44D9-4ABF-AF65-4702CE821EFC}"/>
                </a:ext>
              </a:extLst>
            </p:cNvPr>
            <p:cNvSpPr>
              <a:spLocks/>
            </p:cNvSpPr>
            <p:nvPr/>
          </p:nvSpPr>
          <p:spPr bwMode="invGray">
            <a:xfrm>
              <a:off x="5281156" y="1654361"/>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4" name="Freeform 43">
              <a:extLst>
                <a:ext uri="{FF2B5EF4-FFF2-40B4-BE49-F238E27FC236}">
                  <a16:creationId xmlns:a16="http://schemas.microsoft.com/office/drawing/2014/main" id="{3101AF99-6F95-4B9F-9635-F6E3806509F9}"/>
                </a:ext>
              </a:extLst>
            </p:cNvPr>
            <p:cNvSpPr>
              <a:spLocks/>
            </p:cNvSpPr>
            <p:nvPr/>
          </p:nvSpPr>
          <p:spPr bwMode="invGray">
            <a:xfrm>
              <a:off x="10076994" y="1616202"/>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5" name="Freeform 44">
              <a:extLst>
                <a:ext uri="{FF2B5EF4-FFF2-40B4-BE49-F238E27FC236}">
                  <a16:creationId xmlns:a16="http://schemas.microsoft.com/office/drawing/2014/main" id="{AC71A985-2F3B-43B1-A041-61EFCDFB29EC}"/>
                </a:ext>
              </a:extLst>
            </p:cNvPr>
            <p:cNvSpPr>
              <a:spLocks/>
            </p:cNvSpPr>
            <p:nvPr/>
          </p:nvSpPr>
          <p:spPr bwMode="invGray">
            <a:xfrm>
              <a:off x="6128881" y="1611279"/>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6" name="Freeform 45">
              <a:extLst>
                <a:ext uri="{FF2B5EF4-FFF2-40B4-BE49-F238E27FC236}">
                  <a16:creationId xmlns:a16="http://schemas.microsoft.com/office/drawing/2014/main" id="{CF70B1C9-232A-42D7-8397-D10595A8F5BA}"/>
                </a:ext>
              </a:extLst>
            </p:cNvPr>
            <p:cNvSpPr>
              <a:spLocks/>
            </p:cNvSpPr>
            <p:nvPr/>
          </p:nvSpPr>
          <p:spPr bwMode="invGray">
            <a:xfrm>
              <a:off x="10005556" y="1613741"/>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7" name="Freeform 46">
              <a:extLst>
                <a:ext uri="{FF2B5EF4-FFF2-40B4-BE49-F238E27FC236}">
                  <a16:creationId xmlns:a16="http://schemas.microsoft.com/office/drawing/2014/main" id="{C1D2032F-D669-4978-8E22-B52402EB5192}"/>
                </a:ext>
              </a:extLst>
            </p:cNvPr>
            <p:cNvSpPr>
              <a:spLocks/>
            </p:cNvSpPr>
            <p:nvPr/>
          </p:nvSpPr>
          <p:spPr bwMode="invGray">
            <a:xfrm>
              <a:off x="2453819" y="1645745"/>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8" name="Freeform 47">
              <a:extLst>
                <a:ext uri="{FF2B5EF4-FFF2-40B4-BE49-F238E27FC236}">
                  <a16:creationId xmlns:a16="http://schemas.microsoft.com/office/drawing/2014/main" id="{54EC05CA-2E13-4739-A2E5-4DF13B066E89}"/>
                </a:ext>
              </a:extLst>
            </p:cNvPr>
            <p:cNvSpPr>
              <a:spLocks/>
            </p:cNvSpPr>
            <p:nvPr/>
          </p:nvSpPr>
          <p:spPr bwMode="invGray">
            <a:xfrm>
              <a:off x="1633081" y="1607586"/>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49" name="Freeform 48">
              <a:extLst>
                <a:ext uri="{FF2B5EF4-FFF2-40B4-BE49-F238E27FC236}">
                  <a16:creationId xmlns:a16="http://schemas.microsoft.com/office/drawing/2014/main" id="{D189B996-BCC2-4648-94A8-81C02A752F7D}"/>
                </a:ext>
              </a:extLst>
            </p:cNvPr>
            <p:cNvSpPr>
              <a:spLocks/>
            </p:cNvSpPr>
            <p:nvPr/>
          </p:nvSpPr>
          <p:spPr bwMode="invGray">
            <a:xfrm>
              <a:off x="10683419" y="1614971"/>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0" name="Freeform 49">
              <a:extLst>
                <a:ext uri="{FF2B5EF4-FFF2-40B4-BE49-F238E27FC236}">
                  <a16:creationId xmlns:a16="http://schemas.microsoft.com/office/drawing/2014/main" id="{5D4D1F6A-50D9-4702-B5ED-2C1CB04568C4}"/>
                </a:ext>
              </a:extLst>
            </p:cNvPr>
            <p:cNvSpPr>
              <a:spLocks/>
            </p:cNvSpPr>
            <p:nvPr/>
          </p:nvSpPr>
          <p:spPr bwMode="invGray">
            <a:xfrm>
              <a:off x="10767556" y="1630973"/>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1" name="Freeform 50">
              <a:extLst>
                <a:ext uri="{FF2B5EF4-FFF2-40B4-BE49-F238E27FC236}">
                  <a16:creationId xmlns:a16="http://schemas.microsoft.com/office/drawing/2014/main" id="{98B8494F-7B12-47DB-A5DE-8E2A96DBC410}"/>
                </a:ext>
              </a:extLst>
            </p:cNvPr>
            <p:cNvSpPr>
              <a:spLocks/>
            </p:cNvSpPr>
            <p:nvPr/>
          </p:nvSpPr>
          <p:spPr bwMode="invGray">
            <a:xfrm>
              <a:off x="9818231" y="1639590"/>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2" name="Freeform 51">
              <a:extLst>
                <a:ext uri="{FF2B5EF4-FFF2-40B4-BE49-F238E27FC236}">
                  <a16:creationId xmlns:a16="http://schemas.microsoft.com/office/drawing/2014/main" id="{6FCD47DF-17F8-4199-996D-8365C6D73D73}"/>
                </a:ext>
              </a:extLst>
            </p:cNvPr>
            <p:cNvSpPr>
              <a:spLocks/>
            </p:cNvSpPr>
            <p:nvPr/>
          </p:nvSpPr>
          <p:spPr bwMode="invGray">
            <a:xfrm>
              <a:off x="10688181" y="1617433"/>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3" name="Freeform 52">
              <a:extLst>
                <a:ext uri="{FF2B5EF4-FFF2-40B4-BE49-F238E27FC236}">
                  <a16:creationId xmlns:a16="http://schemas.microsoft.com/office/drawing/2014/main" id="{68BF3F8B-9702-4CF8-ABCD-B336FA4E5889}"/>
                </a:ext>
              </a:extLst>
            </p:cNvPr>
            <p:cNvSpPr>
              <a:spLocks/>
            </p:cNvSpPr>
            <p:nvPr/>
          </p:nvSpPr>
          <p:spPr bwMode="invGray">
            <a:xfrm>
              <a:off x="10707231" y="1614971"/>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4" name="Freeform 53">
              <a:extLst>
                <a:ext uri="{FF2B5EF4-FFF2-40B4-BE49-F238E27FC236}">
                  <a16:creationId xmlns:a16="http://schemas.microsoft.com/office/drawing/2014/main" id="{FFEE64E0-D842-46BA-A271-C4A079BBCC4F}"/>
                </a:ext>
              </a:extLst>
            </p:cNvPr>
            <p:cNvSpPr>
              <a:spLocks/>
            </p:cNvSpPr>
            <p:nvPr/>
          </p:nvSpPr>
          <p:spPr bwMode="invGray">
            <a:xfrm>
              <a:off x="10658019" y="1616202"/>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5" name="Freeform 54">
              <a:extLst>
                <a:ext uri="{FF2B5EF4-FFF2-40B4-BE49-F238E27FC236}">
                  <a16:creationId xmlns:a16="http://schemas.microsoft.com/office/drawing/2014/main" id="{F8D77079-B9F6-48D1-B5A6-48971286A63F}"/>
                </a:ext>
              </a:extLst>
            </p:cNvPr>
            <p:cNvSpPr>
              <a:spLocks/>
            </p:cNvSpPr>
            <p:nvPr/>
          </p:nvSpPr>
          <p:spPr bwMode="invGray">
            <a:xfrm>
              <a:off x="3963531" y="1638359"/>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6" name="Freeform 55">
              <a:extLst>
                <a:ext uri="{FF2B5EF4-FFF2-40B4-BE49-F238E27FC236}">
                  <a16:creationId xmlns:a16="http://schemas.microsoft.com/office/drawing/2014/main" id="{C929362C-5202-46F2-8AD9-8E8B48BA32EE}"/>
                </a:ext>
              </a:extLst>
            </p:cNvPr>
            <p:cNvSpPr>
              <a:spLocks/>
            </p:cNvSpPr>
            <p:nvPr/>
          </p:nvSpPr>
          <p:spPr bwMode="invGray">
            <a:xfrm>
              <a:off x="8399006" y="1653130"/>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7" name="Freeform 56">
              <a:extLst>
                <a:ext uri="{FF2B5EF4-FFF2-40B4-BE49-F238E27FC236}">
                  <a16:creationId xmlns:a16="http://schemas.microsoft.com/office/drawing/2014/main" id="{DE998253-E478-4CFD-8DF5-3E31C9A6BAE4}"/>
                </a:ext>
              </a:extLst>
            </p:cNvPr>
            <p:cNvSpPr>
              <a:spLocks/>
            </p:cNvSpPr>
            <p:nvPr/>
          </p:nvSpPr>
          <p:spPr bwMode="invGray">
            <a:xfrm>
              <a:off x="8332331" y="1642051"/>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8" name="Freeform 57">
              <a:extLst>
                <a:ext uri="{FF2B5EF4-FFF2-40B4-BE49-F238E27FC236}">
                  <a16:creationId xmlns:a16="http://schemas.microsoft.com/office/drawing/2014/main" id="{2E0EBF6E-94CF-4676-9BBA-AB1E09B31E82}"/>
                </a:ext>
              </a:extLst>
            </p:cNvPr>
            <p:cNvSpPr>
              <a:spLocks noEditPoints="1"/>
            </p:cNvSpPr>
            <p:nvPr/>
          </p:nvSpPr>
          <p:spPr bwMode="invGray">
            <a:xfrm>
              <a:off x="1433056" y="1600200"/>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59" name="Freeform 58">
              <a:extLst>
                <a:ext uri="{FF2B5EF4-FFF2-40B4-BE49-F238E27FC236}">
                  <a16:creationId xmlns:a16="http://schemas.microsoft.com/office/drawing/2014/main" id="{556774C4-8E5B-4F1D-B26C-98199C4FAB4B}"/>
                </a:ext>
              </a:extLst>
            </p:cNvPr>
            <p:cNvSpPr>
              <a:spLocks/>
            </p:cNvSpPr>
            <p:nvPr/>
          </p:nvSpPr>
          <p:spPr bwMode="invGray">
            <a:xfrm>
              <a:off x="7379831" y="1645745"/>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0" name="Freeform 59">
              <a:extLst>
                <a:ext uri="{FF2B5EF4-FFF2-40B4-BE49-F238E27FC236}">
                  <a16:creationId xmlns:a16="http://schemas.microsoft.com/office/drawing/2014/main" id="{7A3D73AE-E42A-43C4-B693-0CB1A159883B}"/>
                </a:ext>
              </a:extLst>
            </p:cNvPr>
            <p:cNvSpPr>
              <a:spLocks/>
            </p:cNvSpPr>
            <p:nvPr/>
          </p:nvSpPr>
          <p:spPr bwMode="invGray">
            <a:xfrm>
              <a:off x="5304969" y="1653130"/>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1" name="Freeform 60">
              <a:extLst>
                <a:ext uri="{FF2B5EF4-FFF2-40B4-BE49-F238E27FC236}">
                  <a16:creationId xmlns:a16="http://schemas.microsoft.com/office/drawing/2014/main" id="{93936344-CFE8-4031-A7F7-27109F279B7C}"/>
                </a:ext>
              </a:extLst>
            </p:cNvPr>
            <p:cNvSpPr>
              <a:spLocks/>
            </p:cNvSpPr>
            <p:nvPr/>
          </p:nvSpPr>
          <p:spPr bwMode="invGray">
            <a:xfrm>
              <a:off x="9543594" y="1653130"/>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2" name="Freeform 61">
              <a:extLst>
                <a:ext uri="{FF2B5EF4-FFF2-40B4-BE49-F238E27FC236}">
                  <a16:creationId xmlns:a16="http://schemas.microsoft.com/office/drawing/2014/main" id="{43DFA27A-4B19-4C3C-8047-F6537CC09B9A}"/>
                </a:ext>
              </a:extLst>
            </p:cNvPr>
            <p:cNvSpPr>
              <a:spLocks/>
            </p:cNvSpPr>
            <p:nvPr/>
          </p:nvSpPr>
          <p:spPr bwMode="invGray">
            <a:xfrm>
              <a:off x="10837406" y="1614971"/>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3" name="Freeform 62">
              <a:extLst>
                <a:ext uri="{FF2B5EF4-FFF2-40B4-BE49-F238E27FC236}">
                  <a16:creationId xmlns:a16="http://schemas.microsoft.com/office/drawing/2014/main" id="{ECE5B1B2-5EFF-4CC4-93A6-AA0E25758009}"/>
                </a:ext>
              </a:extLst>
            </p:cNvPr>
            <p:cNvSpPr>
              <a:spLocks/>
            </p:cNvSpPr>
            <p:nvPr/>
          </p:nvSpPr>
          <p:spPr bwMode="invGray">
            <a:xfrm>
              <a:off x="11200944" y="1638359"/>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4" name="Freeform 63">
              <a:extLst>
                <a:ext uri="{FF2B5EF4-FFF2-40B4-BE49-F238E27FC236}">
                  <a16:creationId xmlns:a16="http://schemas.microsoft.com/office/drawing/2014/main" id="{BFD146F9-B77A-4DC4-A6D6-3FE762CE8C9F}"/>
                </a:ext>
              </a:extLst>
            </p:cNvPr>
            <p:cNvSpPr>
              <a:spLocks/>
            </p:cNvSpPr>
            <p:nvPr/>
          </p:nvSpPr>
          <p:spPr bwMode="invGray">
            <a:xfrm>
              <a:off x="10913606" y="1626050"/>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5" name="Freeform 64">
              <a:extLst>
                <a:ext uri="{FF2B5EF4-FFF2-40B4-BE49-F238E27FC236}">
                  <a16:creationId xmlns:a16="http://schemas.microsoft.com/office/drawing/2014/main" id="{53C62036-53D8-4EF7-BC2E-337272B526F2}"/>
                </a:ext>
              </a:extLst>
            </p:cNvPr>
            <p:cNvSpPr>
              <a:spLocks/>
            </p:cNvSpPr>
            <p:nvPr/>
          </p:nvSpPr>
          <p:spPr bwMode="invGray">
            <a:xfrm>
              <a:off x="10977106" y="1628512"/>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6" name="Freeform 65">
              <a:extLst>
                <a:ext uri="{FF2B5EF4-FFF2-40B4-BE49-F238E27FC236}">
                  <a16:creationId xmlns:a16="http://schemas.microsoft.com/office/drawing/2014/main" id="{87F9C78B-A071-4C50-BA18-28782D1805DF}"/>
                </a:ext>
              </a:extLst>
            </p:cNvPr>
            <p:cNvSpPr>
              <a:spLocks/>
            </p:cNvSpPr>
            <p:nvPr/>
          </p:nvSpPr>
          <p:spPr bwMode="invGray">
            <a:xfrm>
              <a:off x="10550069" y="1611279"/>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7" name="Freeform 66">
              <a:extLst>
                <a:ext uri="{FF2B5EF4-FFF2-40B4-BE49-F238E27FC236}">
                  <a16:creationId xmlns:a16="http://schemas.microsoft.com/office/drawing/2014/main" id="{699B32BD-C410-43CB-AF77-4431E8D82860}"/>
                </a:ext>
              </a:extLst>
            </p:cNvPr>
            <p:cNvSpPr>
              <a:spLocks/>
            </p:cNvSpPr>
            <p:nvPr/>
          </p:nvSpPr>
          <p:spPr bwMode="invGray">
            <a:xfrm>
              <a:off x="10910431" y="1635897"/>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8" name="Freeform 67">
              <a:extLst>
                <a:ext uri="{FF2B5EF4-FFF2-40B4-BE49-F238E27FC236}">
                  <a16:creationId xmlns:a16="http://schemas.microsoft.com/office/drawing/2014/main" id="{5BA484AA-2275-45B4-9B03-06B4E5468D8D}"/>
                </a:ext>
              </a:extLst>
            </p:cNvPr>
            <p:cNvSpPr>
              <a:spLocks/>
            </p:cNvSpPr>
            <p:nvPr/>
          </p:nvSpPr>
          <p:spPr bwMode="invGray">
            <a:xfrm>
              <a:off x="10711994" y="1634666"/>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69" name="Freeform 68">
              <a:extLst>
                <a:ext uri="{FF2B5EF4-FFF2-40B4-BE49-F238E27FC236}">
                  <a16:creationId xmlns:a16="http://schemas.microsoft.com/office/drawing/2014/main" id="{E4506AF3-11A2-41F5-AA7E-9AF8C841C20C}"/>
                </a:ext>
              </a:extLst>
            </p:cNvPr>
            <p:cNvSpPr>
              <a:spLocks/>
            </p:cNvSpPr>
            <p:nvPr/>
          </p:nvSpPr>
          <p:spPr bwMode="invGray">
            <a:xfrm>
              <a:off x="10770731" y="1635897"/>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0" name="Freeform 69">
              <a:extLst>
                <a:ext uri="{FF2B5EF4-FFF2-40B4-BE49-F238E27FC236}">
                  <a16:creationId xmlns:a16="http://schemas.microsoft.com/office/drawing/2014/main" id="{F26AC628-2D60-4D60-B0DF-6178E4781705}"/>
                </a:ext>
              </a:extLst>
            </p:cNvPr>
            <p:cNvSpPr>
              <a:spLocks/>
            </p:cNvSpPr>
            <p:nvPr/>
          </p:nvSpPr>
          <p:spPr bwMode="invGray">
            <a:xfrm>
              <a:off x="10829469" y="1640821"/>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1" name="Freeform 70">
              <a:extLst>
                <a:ext uri="{FF2B5EF4-FFF2-40B4-BE49-F238E27FC236}">
                  <a16:creationId xmlns:a16="http://schemas.microsoft.com/office/drawing/2014/main" id="{FC47DFB4-DCA3-428D-89E3-96B225B661B2}"/>
                </a:ext>
              </a:extLst>
            </p:cNvPr>
            <p:cNvSpPr>
              <a:spLocks/>
            </p:cNvSpPr>
            <p:nvPr/>
          </p:nvSpPr>
          <p:spPr bwMode="invGray">
            <a:xfrm>
              <a:off x="10175419" y="1634666"/>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2" name="Freeform 71">
              <a:extLst>
                <a:ext uri="{FF2B5EF4-FFF2-40B4-BE49-F238E27FC236}">
                  <a16:creationId xmlns:a16="http://schemas.microsoft.com/office/drawing/2014/main" id="{2AED9879-2369-46DB-B2D0-678B70EA7FFA}"/>
                </a:ext>
              </a:extLst>
            </p:cNvPr>
            <p:cNvSpPr>
              <a:spLocks/>
            </p:cNvSpPr>
            <p:nvPr/>
          </p:nvSpPr>
          <p:spPr bwMode="invGray">
            <a:xfrm>
              <a:off x="10354806" y="1643283"/>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3" name="Freeform 72">
              <a:extLst>
                <a:ext uri="{FF2B5EF4-FFF2-40B4-BE49-F238E27FC236}">
                  <a16:creationId xmlns:a16="http://schemas.microsoft.com/office/drawing/2014/main" id="{3E524BF5-013C-4F13-BCC9-CB62B1258C72}"/>
                </a:ext>
              </a:extLst>
            </p:cNvPr>
            <p:cNvSpPr>
              <a:spLocks/>
            </p:cNvSpPr>
            <p:nvPr/>
          </p:nvSpPr>
          <p:spPr bwMode="invGray">
            <a:xfrm>
              <a:off x="10162719" y="1649437"/>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4" name="Freeform 73">
              <a:extLst>
                <a:ext uri="{FF2B5EF4-FFF2-40B4-BE49-F238E27FC236}">
                  <a16:creationId xmlns:a16="http://schemas.microsoft.com/office/drawing/2014/main" id="{6B1BA0A2-ED9F-4ADD-A8B1-37C874858078}"/>
                </a:ext>
              </a:extLst>
            </p:cNvPr>
            <p:cNvSpPr>
              <a:spLocks/>
            </p:cNvSpPr>
            <p:nvPr/>
          </p:nvSpPr>
          <p:spPr bwMode="invGray">
            <a:xfrm>
              <a:off x="9492794" y="1632204"/>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5" name="Freeform 74">
              <a:extLst>
                <a:ext uri="{FF2B5EF4-FFF2-40B4-BE49-F238E27FC236}">
                  <a16:creationId xmlns:a16="http://schemas.microsoft.com/office/drawing/2014/main" id="{C08E9267-DEAE-434A-BEC6-65039F911333}"/>
                </a:ext>
              </a:extLst>
            </p:cNvPr>
            <p:cNvSpPr>
              <a:spLocks/>
            </p:cNvSpPr>
            <p:nvPr/>
          </p:nvSpPr>
          <p:spPr bwMode="invGray">
            <a:xfrm>
              <a:off x="8822869" y="1654361"/>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6" name="Freeform 75">
              <a:extLst>
                <a:ext uri="{FF2B5EF4-FFF2-40B4-BE49-F238E27FC236}">
                  <a16:creationId xmlns:a16="http://schemas.microsoft.com/office/drawing/2014/main" id="{65DF1F25-0D28-40DE-9139-07B0C941F2D3}"/>
                </a:ext>
              </a:extLst>
            </p:cNvPr>
            <p:cNvSpPr>
              <a:spLocks/>
            </p:cNvSpPr>
            <p:nvPr/>
          </p:nvSpPr>
          <p:spPr bwMode="invGray">
            <a:xfrm>
              <a:off x="8876844" y="1651899"/>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7" name="Freeform 76">
              <a:extLst>
                <a:ext uri="{FF2B5EF4-FFF2-40B4-BE49-F238E27FC236}">
                  <a16:creationId xmlns:a16="http://schemas.microsoft.com/office/drawing/2014/main" id="{B570FAE5-12E2-4DA4-A269-220BE80271CE}"/>
                </a:ext>
              </a:extLst>
            </p:cNvPr>
            <p:cNvSpPr>
              <a:spLocks/>
            </p:cNvSpPr>
            <p:nvPr/>
          </p:nvSpPr>
          <p:spPr bwMode="invGray">
            <a:xfrm>
              <a:off x="1458456" y="1602662"/>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8" name="Freeform 77">
              <a:extLst>
                <a:ext uri="{FF2B5EF4-FFF2-40B4-BE49-F238E27FC236}">
                  <a16:creationId xmlns:a16="http://schemas.microsoft.com/office/drawing/2014/main" id="{8E911C84-8D10-44F8-99E0-EE1314A60A0F}"/>
                </a:ext>
              </a:extLst>
            </p:cNvPr>
            <p:cNvSpPr>
              <a:spLocks/>
            </p:cNvSpPr>
            <p:nvPr/>
          </p:nvSpPr>
          <p:spPr bwMode="invGray">
            <a:xfrm>
              <a:off x="1393369" y="1605124"/>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79" name="Freeform 78">
              <a:extLst>
                <a:ext uri="{FF2B5EF4-FFF2-40B4-BE49-F238E27FC236}">
                  <a16:creationId xmlns:a16="http://schemas.microsoft.com/office/drawing/2014/main" id="{044DA7C6-769B-4647-8344-D371E739316C}"/>
                </a:ext>
              </a:extLst>
            </p:cNvPr>
            <p:cNvSpPr>
              <a:spLocks/>
            </p:cNvSpPr>
            <p:nvPr/>
          </p:nvSpPr>
          <p:spPr bwMode="invGray">
            <a:xfrm>
              <a:off x="6520994" y="1659284"/>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0" name="Freeform 79">
              <a:extLst>
                <a:ext uri="{FF2B5EF4-FFF2-40B4-BE49-F238E27FC236}">
                  <a16:creationId xmlns:a16="http://schemas.microsoft.com/office/drawing/2014/main" id="{D028C39E-E409-4919-912D-E72CD148C979}"/>
                </a:ext>
              </a:extLst>
            </p:cNvPr>
            <p:cNvSpPr>
              <a:spLocks/>
            </p:cNvSpPr>
            <p:nvPr/>
          </p:nvSpPr>
          <p:spPr bwMode="invGray">
            <a:xfrm>
              <a:off x="6033631" y="1651899"/>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sp>
          <p:nvSpPr>
            <p:cNvPr id="81" name="Freeform 80">
              <a:extLst>
                <a:ext uri="{FF2B5EF4-FFF2-40B4-BE49-F238E27FC236}">
                  <a16:creationId xmlns:a16="http://schemas.microsoft.com/office/drawing/2014/main" id="{A6D3239C-A0A7-488A-B1DA-C59DAF1768DC}"/>
                </a:ext>
              </a:extLst>
            </p:cNvPr>
            <p:cNvSpPr>
              <a:spLocks/>
            </p:cNvSpPr>
            <p:nvPr/>
          </p:nvSpPr>
          <p:spPr bwMode="invGray">
            <a:xfrm>
              <a:off x="5609769" y="1656822"/>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sz="1800">
                <a:ln>
                  <a:noFill/>
                </a:ln>
              </a:endParaRPr>
            </a:p>
          </p:txBody>
        </p:sp>
      </p:grpSp>
    </p:spTree>
    <p:extLst>
      <p:ext uri="{BB962C8B-B14F-4D97-AF65-F5344CB8AC3E}">
        <p14:creationId xmlns:p14="http://schemas.microsoft.com/office/powerpoint/2010/main" val="337744587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1377875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1908049"/>
      </p:ext>
    </p:extLst>
  </p:cSld>
  <p:clrMapOvr>
    <a:masterClrMapping/>
  </p:clrMapOvr>
  <p:transition spd="med">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FE8FB1-0A7A-443E-AAF7-31D4FA1AA312}" type="datetimeFigureOut">
              <a:rPr lang="en-US" smtClean="0"/>
              <a:pPr/>
              <a:t>5/29/2024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319016062"/>
      </p:ext>
    </p:extLst>
  </p:cSld>
  <p:clrMapOvr>
    <a:masterClrMapping/>
  </p:clrMapOvr>
  <p:transition spd="med">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FE8FB1-0A7A-443E-AAF7-31D4FA1AA312}" type="datetimeFigureOut">
              <a:rPr lang="en-US" smtClean="0"/>
              <a:pPr/>
              <a:t>5/29/2024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029268164"/>
      </p:ext>
    </p:extLst>
  </p:cSld>
  <p:clrMapOvr>
    <a:masterClrMapping/>
  </p:clrMapOvr>
  <p:transition spd="med">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FE8FB1-0A7A-443E-AAF7-31D4FA1AA312}" type="datetimeFigureOut">
              <a:rPr lang="en-US" smtClean="0"/>
              <a:pPr/>
              <a:t>5/29/2024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3484721635"/>
      </p:ext>
    </p:extLst>
  </p:cSld>
  <p:clrMapOvr>
    <a:masterClrMapping/>
  </p:clrMapOvr>
  <p:transition spd="med">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48160263"/>
      </p:ext>
    </p:extLst>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110394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AFE8FB1-0A7A-443E-AAF7-31D4FA1AA312}" type="datetimeFigureOut">
              <a:rPr lang="en-US" smtClean="0"/>
              <a:pPr/>
              <a:t>5/29/2024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888956636"/>
      </p:ext>
    </p:extLst>
  </p:cSld>
  <p:clrMapOvr>
    <a:masterClrMapping/>
  </p:clrMapOvr>
  <p:transition spd="med">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930535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4119912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84417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8406138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310085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9404889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2018874518"/>
      </p:ext>
    </p:extLst>
  </p:cSld>
  <p:clrMapOvr>
    <a:masterClrMapping/>
  </p:clrMapOvr>
  <p:transition spd="med">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FE8FB1-0A7A-443E-AAF7-31D4FA1AA312}" type="datetimeFigureOut">
              <a:rPr lang="en-US" smtClean="0"/>
              <a:pPr/>
              <a:t>5/29/2024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BA54BD-C84D-46CE-8B72-31BFB26ABA43}" type="slidenum">
              <a:rPr lang="en-US" smtClean="0"/>
              <a:pPr/>
              <a:t>‹#›</a:t>
            </a:fld>
            <a:endParaRPr lang="en-US"/>
          </a:p>
        </p:txBody>
      </p:sp>
    </p:spTree>
    <p:extLst>
      <p:ext uri="{BB962C8B-B14F-4D97-AF65-F5344CB8AC3E}">
        <p14:creationId xmlns:p14="http://schemas.microsoft.com/office/powerpoint/2010/main" val="1688056903"/>
      </p:ext>
    </p:extLst>
  </p:cSld>
  <p:clrMapOvr>
    <a:masterClrMapping/>
  </p:clrMapOvr>
  <p:transition spd="med">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866" y="4406905"/>
            <a:ext cx="10362724"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866" y="2906713"/>
            <a:ext cx="1036272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095325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76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20" y="1600205"/>
            <a:ext cx="541002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15886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759" y="1535113"/>
            <a:ext cx="538620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759" y="2174875"/>
            <a:ext cx="538620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2863" y="1535113"/>
            <a:ext cx="538937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63" y="2174875"/>
            <a:ext cx="538937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1532219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19758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207283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760" y="273050"/>
            <a:ext cx="4011070"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916" y="273055"/>
            <a:ext cx="681532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760" y="1435103"/>
            <a:ext cx="401107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3499158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810" y="4800600"/>
            <a:ext cx="7315517"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810" y="612775"/>
            <a:ext cx="7315517"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810" y="5367338"/>
            <a:ext cx="7315517"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C5C86E-2138-4E4E-A543-2BE83141ECB2}" type="datetimeFigureOut">
              <a:rPr lang="en-GB" smtClean="0"/>
              <a:pPr/>
              <a:t>29/05/2024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51411A-AD5A-4C5D-8119-ACFE08B084F8}" type="slidenum">
              <a:rPr lang="en-GB" smtClean="0"/>
              <a:pPr/>
              <a:t>‹#›</a:t>
            </a:fld>
            <a:endParaRPr lang="en-GB"/>
          </a:p>
        </p:txBody>
      </p:sp>
    </p:spTree>
    <p:extLst>
      <p:ext uri="{BB962C8B-B14F-4D97-AF65-F5344CB8AC3E}">
        <p14:creationId xmlns:p14="http://schemas.microsoft.com/office/powerpoint/2010/main" val="239770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760" y="274638"/>
            <a:ext cx="10972482"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760" y="1600205"/>
            <a:ext cx="10972482"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762" y="6356355"/>
            <a:ext cx="284395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4165098" y="6356355"/>
            <a:ext cx="3861806"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8290" y="6356355"/>
            <a:ext cx="2843952"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8924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C3C5C86E-2138-4E4E-A543-2BE83141ECB2}" type="datetimeFigureOut">
              <a:rPr lang="en-GB" smtClean="0"/>
              <a:pPr/>
              <a:t>29/05/2024</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F51411A-AD5A-4C5D-8119-ACFE08B084F8}" type="slidenum">
              <a:rPr lang="en-GB" smtClean="0"/>
              <a:pPr/>
              <a:t>‹#›</a:t>
            </a:fld>
            <a:endParaRPr lang="en-GB"/>
          </a:p>
        </p:txBody>
      </p:sp>
    </p:spTree>
    <p:extLst>
      <p:ext uri="{BB962C8B-B14F-4D97-AF65-F5344CB8AC3E}">
        <p14:creationId xmlns:p14="http://schemas.microsoft.com/office/powerpoint/2010/main" val="1998765242"/>
      </p:ext>
    </p:extLst>
  </p:cSld>
  <p:clrMap bg1="dk1" tx1="lt1" bg2="dk2" tx2="lt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 id="2147483858" r:id="rId12"/>
    <p:sldLayoutId id="2147483859" r:id="rId13"/>
    <p:sldLayoutId id="2147483860" r:id="rId14"/>
    <p:sldLayoutId id="2147483861" r:id="rId15"/>
    <p:sldLayoutId id="2147483862" r:id="rId16"/>
    <p:sldLayoutId id="2147483863" r:id="rId17"/>
  </p:sldLayoutIdLst>
  <p:transition spd="med">
    <p:fade/>
  </p:transition>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 Id="rId4" Type="http://schemas.openxmlformats.org/officeDocument/2006/relationships/comments" Target="../comments/commen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4439816" y="332656"/>
            <a:ext cx="3672408" cy="105273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6573" y="4772040"/>
            <a:ext cx="12188825" cy="1177239"/>
          </a:xfrm>
          <a:effectLst>
            <a:glow rad="139700">
              <a:schemeClr val="accent3">
                <a:satMod val="175000"/>
                <a:alpha val="40000"/>
              </a:schemeClr>
            </a:glow>
            <a:reflection blurRad="6350" stA="50000" endA="295" endPos="92000" dist="101600" dir="5400000" sy="-100000" algn="bl" rotWithShape="0"/>
          </a:effectLst>
        </p:spPr>
        <p:txBody>
          <a:bodyPr>
            <a:noAutofit/>
          </a:bodyPr>
          <a:lstStyle/>
          <a:p>
            <a:r>
              <a:rPr lang="tr-TR" sz="3600" dirty="0"/>
              <a:t/>
            </a:r>
            <a:br>
              <a:rPr lang="tr-TR"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en-GB" sz="3600" dirty="0"/>
              <a:t/>
            </a:r>
            <a:br>
              <a:rPr lang="en-GB" sz="3600" dirty="0"/>
            </a:br>
            <a:r>
              <a:rPr lang="en-GB" sz="3600" dirty="0"/>
              <a:t/>
            </a:r>
            <a:br>
              <a:rPr lang="en-GB" sz="3600" dirty="0"/>
            </a:br>
            <a:r>
              <a:rPr lang="en-GB" sz="4400" dirty="0">
                <a:solidFill>
                  <a:srgbClr val="FFCC66"/>
                </a:solidFill>
                <a:effectLst>
                  <a:outerShdw blurRad="38100" dist="38100" dir="2700000" algn="tl">
                    <a:srgbClr val="000000">
                      <a:alpha val="43137"/>
                    </a:srgbClr>
                  </a:outerShdw>
                </a:effectLst>
              </a:rPr>
              <a:t/>
            </a:r>
            <a:br>
              <a:rPr lang="en-GB" sz="4400" dirty="0">
                <a:solidFill>
                  <a:srgbClr val="FFCC66"/>
                </a:solidFill>
                <a:effectLst>
                  <a:outerShdw blurRad="38100" dist="38100" dir="2700000" algn="tl">
                    <a:srgbClr val="000000">
                      <a:alpha val="43137"/>
                    </a:srgbClr>
                  </a:outerShdw>
                </a:effectLst>
              </a:rPr>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600" dirty="0"/>
              <a:t/>
            </a:r>
            <a:br>
              <a:rPr lang="sr-Latn-ME" sz="3600" dirty="0"/>
            </a:br>
            <a: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MASTER studije Pravnog Fakulteta UCG</a:t>
            </a:r>
            <a:b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PRAVO UNUTRAŠNJEG TRŽIŠTA –</a:t>
            </a:r>
            <a:br>
              <a:rPr lang="sr-Latn-ME" sz="32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br>
            <a:r>
              <a:rPr lang="sr-Latn-ME" sz="3800" dirty="0">
                <a:ln>
                  <a:solidFill>
                    <a:srgbClr val="EAEAEA"/>
                  </a:solidFill>
                </a:ln>
                <a:solidFill>
                  <a:srgbClr val="FFC000"/>
                </a:solidFill>
                <a:effectLst>
                  <a:outerShdw blurRad="38100" dist="38100" dir="2700000" algn="tl">
                    <a:srgbClr val="000000">
                      <a:alpha val="43137"/>
                    </a:srgbClr>
                  </a:outerShdw>
                </a:effectLst>
                <a:latin typeface="Lucida Fax" panose="02060602050505020204" pitchFamily="18" charset="0"/>
              </a:rPr>
              <a:t> </a:t>
            </a:r>
            <a:r>
              <a:rPr lang="en-GB" sz="4000" dirty="0">
                <a:ln>
                  <a:solidFill>
                    <a:srgbClr val="EAEAEA"/>
                  </a:solidFill>
                </a:ln>
                <a:latin typeface="Lucida Fax" panose="02060602050505020204" pitchFamily="18" charset="0"/>
              </a:rPr>
              <a:t> </a:t>
            </a:r>
            <a:r>
              <a:rPr lang="sr-Latn-ME" sz="4400" dirty="0">
                <a:ln>
                  <a:solidFill>
                    <a:srgbClr val="EAEAEA"/>
                  </a:solidFill>
                </a:ln>
                <a:latin typeface="Lucida Fax" panose="02060602050505020204" pitchFamily="18" charset="0"/>
              </a:rPr>
              <a:t/>
            </a:r>
            <a:br>
              <a:rPr lang="sr-Latn-ME" sz="4400" dirty="0">
                <a:ln>
                  <a:solidFill>
                    <a:srgbClr val="EAEAEA"/>
                  </a:solidFill>
                </a:ln>
                <a:latin typeface="Lucida Fax" panose="02060602050505020204" pitchFamily="18" charset="0"/>
              </a:rPr>
            </a:br>
            <a:r>
              <a:rPr lang="sr-Latn-ME" sz="4000" dirty="0">
                <a:effectLst/>
              </a:rPr>
              <a:t>Sloboda (pravo) Poslovnog nastanjivanja </a:t>
            </a:r>
            <a:br>
              <a:rPr lang="sr-Latn-ME" sz="4000" dirty="0">
                <a:effectLst/>
              </a:rPr>
            </a:br>
            <a:r>
              <a:rPr kumimoji="0" lang="sr-Latn-ME" sz="1400" b="0" i="0" u="none" strike="noStrike" kern="1200" cap="all" spc="0" normalizeH="0" baseline="0" noProof="0" dirty="0">
                <a:ln>
                  <a:noFill/>
                </a:ln>
                <a:solidFill>
                  <a:prstClr val="white"/>
                </a:solidFill>
                <a:effectLst/>
                <a:uLnTx/>
                <a:uFillTx/>
                <a:latin typeface="Bookman Old Style" panose="02050604050505020204"/>
                <a:ea typeface="+mj-ea"/>
                <a:cs typeface="+mj-cs"/>
              </a:rPr>
              <a:t>(Osnov prezentacije: udžbenička literatura iz informacione liste)</a:t>
            </a:r>
            <a:r>
              <a:rPr kumimoji="0" lang="en-GB" sz="1400" b="0"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t/>
            </a:r>
            <a:br>
              <a:rPr kumimoji="0" lang="en-GB" sz="1400" b="0"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br>
            <a:r>
              <a:rPr kumimoji="0" lang="en-US" sz="3600" b="1"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t/>
            </a:r>
            <a:br>
              <a:rPr kumimoji="0" lang="en-US" sz="3600" b="1" i="0" u="none" strike="noStrike" kern="1200" cap="all" spc="0" normalizeH="0" baseline="0" noProof="0" dirty="0">
                <a:ln>
                  <a:noFill/>
                </a:ln>
                <a:solidFill>
                  <a:prstClr val="white"/>
                </a:solidFill>
                <a:effectLst>
                  <a:outerShdw blurRad="50800" dist="63500" dir="2700000" algn="tl" rotWithShape="0">
                    <a:srgbClr val="000000">
                      <a:alpha val="48000"/>
                    </a:srgbClr>
                  </a:outerShdw>
                </a:effectLst>
                <a:uLnTx/>
                <a:uFillTx/>
                <a:latin typeface="Bookman Old Style" panose="02050604050505020204"/>
                <a:ea typeface="+mj-ea"/>
                <a:cs typeface="+mj-cs"/>
              </a:rPr>
            </a:br>
            <a:r>
              <a:rPr lang="en-US" sz="3600" dirty="0"/>
              <a:t/>
            </a:r>
            <a:br>
              <a:rPr lang="en-US" sz="3600" dirty="0"/>
            </a:br>
            <a:endParaRPr lang="en-US" sz="3600" dirty="0"/>
          </a:p>
        </p:txBody>
      </p:sp>
      <p:sp>
        <p:nvSpPr>
          <p:cNvPr id="3" name="Subtitle 2"/>
          <p:cNvSpPr>
            <a:spLocks noGrp="1"/>
          </p:cNvSpPr>
          <p:nvPr>
            <p:ph type="subTitle" idx="1"/>
          </p:nvPr>
        </p:nvSpPr>
        <p:spPr>
          <a:xfrm>
            <a:off x="47328" y="4797152"/>
            <a:ext cx="12124925" cy="2060848"/>
          </a:xfrm>
        </p:spPr>
        <p:txBody>
          <a:bodyPr>
            <a:normAutofit/>
          </a:bodyPr>
          <a:lstStyle/>
          <a:p>
            <a:endParaRPr lang="sr-Latn-ME" sz="38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endParaRPr>
          </a:p>
          <a:p>
            <a:r>
              <a:rPr lang="sr-Latn-ME" sz="3200" b="1" dirty="0">
                <a:solidFill>
                  <a:srgbClr val="FFCC66"/>
                </a:solidFill>
                <a:effectLst>
                  <a:outerShdw blurRad="50800" dist="38100" dir="2700000" algn="tl" rotWithShape="0">
                    <a:srgbClr val="000000">
                      <a:alpha val="48000"/>
                    </a:srgbClr>
                  </a:outerShdw>
                  <a:reflection blurRad="6350" stA="55000" endA="300" endPos="45500" dir="5400000" sy="-100000" algn="bl" rotWithShape="0"/>
                </a:effectLst>
                <a:latin typeface="Georgia" pitchFamily="18" charset="0"/>
              </a:rPr>
              <a:t>Prof. dr Vladimir Savković</a:t>
            </a:r>
          </a:p>
          <a:p>
            <a:endParaRPr lang="en-US" sz="3200" b="1" dirty="0">
              <a:solidFill>
                <a:srgbClr val="FFCC66"/>
              </a:solidFill>
              <a:latin typeface="Georgia" pitchFamily="18" charset="0"/>
            </a:endParaRPr>
          </a:p>
          <a:p>
            <a:endParaRPr lang="bs-Latn-BA" sz="3200" b="1" dirty="0">
              <a:solidFill>
                <a:srgbClr val="FFCC66"/>
              </a:solidFill>
            </a:endParaRPr>
          </a:p>
        </p:txBody>
      </p:sp>
      <p:pic>
        <p:nvPicPr>
          <p:cNvPr id="5" name="Picture 4">
            <a:extLst>
              <a:ext uri="{FF2B5EF4-FFF2-40B4-BE49-F238E27FC236}">
                <a16:creationId xmlns:a16="http://schemas.microsoft.com/office/drawing/2014/main" id="{D59BE73C-BF83-4916-AE2D-373DBC138A88}"/>
              </a:ext>
            </a:extLst>
          </p:cNvPr>
          <p:cNvPicPr>
            <a:picLocks noChangeAspect="1" noChangeArrowheads="1"/>
          </p:cNvPicPr>
          <p:nvPr/>
        </p:nvPicPr>
        <p:blipFill>
          <a:blip r:embed="rId2" cstate="print"/>
          <a:srcRect r="84048" b="29515"/>
          <a:stretch>
            <a:fillRect/>
          </a:stretch>
        </p:blipFill>
        <p:spPr bwMode="auto">
          <a:xfrm>
            <a:off x="10704512" y="233477"/>
            <a:ext cx="1323724" cy="1082180"/>
          </a:xfrm>
          <a:prstGeom prst="rect">
            <a:avLst/>
          </a:prstGeom>
          <a:noFill/>
          <a:ln w="9525">
            <a:noFill/>
            <a:miter lim="800000"/>
            <a:headEnd/>
            <a:tailEnd/>
          </a:ln>
        </p:spPr>
      </p:pic>
      <p:pic>
        <p:nvPicPr>
          <p:cNvPr id="7" name="Picture 6" descr="earssmus.png"/>
          <p:cNvPicPr>
            <a:picLocks noChangeAspect="1"/>
          </p:cNvPicPr>
          <p:nvPr/>
        </p:nvPicPr>
        <p:blipFill>
          <a:blip r:embed="rId3" cstate="print"/>
          <a:stretch>
            <a:fillRect/>
          </a:stretch>
        </p:blipFill>
        <p:spPr>
          <a:xfrm>
            <a:off x="4583832" y="570992"/>
            <a:ext cx="3384376" cy="576064"/>
          </a:xfrm>
          <a:prstGeom prst="rect">
            <a:avLst/>
          </a:prstGeom>
        </p:spPr>
      </p:pic>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1631" y="198307"/>
            <a:ext cx="2766769" cy="1117349"/>
          </a:xfrm>
          <a:prstGeom prst="rect">
            <a:avLst/>
          </a:prstGeom>
        </p:spPr>
      </p:pic>
    </p:spTree>
    <p:extLst>
      <p:ext uri="{BB962C8B-B14F-4D97-AF65-F5344CB8AC3E}">
        <p14:creationId xmlns:p14="http://schemas.microsoft.com/office/powerpoint/2010/main" val="10224714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180931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3200" dirty="0">
                <a:latin typeface="Lucida Fax" panose="02060602050505020204" pitchFamily="18" charset="0"/>
              </a:rPr>
              <a:t>- Područje primjene </a:t>
            </a:r>
            <a:r>
              <a:rPr lang="sr-Latn-ME" sz="3200" i="1" dirty="0">
                <a:solidFill>
                  <a:srgbClr val="FFC000"/>
                </a:solidFill>
                <a:latin typeface="Lucida Fax" panose="02060602050505020204" pitchFamily="18" charset="0"/>
              </a:rPr>
              <a:t>ratione PERSONAE</a:t>
            </a:r>
            <a:endParaRPr lang="en-US" sz="3200" i="1"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2100" b="1" u="sng" dirty="0">
                <a:effectLst/>
                <a:latin typeface="Lucida Bright" panose="02040602050505020304" pitchFamily="18" charset="0"/>
              </a:rPr>
              <a:t>FIZIČKA LICA</a:t>
            </a:r>
          </a:p>
          <a:p>
            <a:pPr algn="just">
              <a:lnSpc>
                <a:spcPct val="100000"/>
              </a:lnSpc>
            </a:pPr>
            <a:r>
              <a:rPr lang="sr-Latn-ME" sz="2100" b="1" dirty="0">
                <a:solidFill>
                  <a:srgbClr val="FF5050"/>
                </a:solidFill>
                <a:effectLst/>
                <a:latin typeface="Lucida Bright" panose="02040602050505020304" pitchFamily="18" charset="0"/>
              </a:rPr>
              <a:t>Pravo primarnog poslovnog nastanjivanja </a:t>
            </a:r>
            <a:r>
              <a:rPr lang="sr-Latn-ME" sz="2100" b="1" dirty="0">
                <a:effectLst/>
                <a:latin typeface="Lucida Bright" panose="02040602050505020304" pitchFamily="18" charset="0"/>
              </a:rPr>
              <a:t>na unutrašnjem tržištu EU imaju svi građani EU, </a:t>
            </a:r>
            <a:r>
              <a:rPr lang="sr-Latn-ME" sz="2100" b="1" dirty="0">
                <a:solidFill>
                  <a:srgbClr val="FF5050"/>
                </a:solidFill>
                <a:effectLst/>
                <a:latin typeface="Lucida Bright" panose="02040602050505020304" pitchFamily="18" charset="0"/>
              </a:rPr>
              <a:t>bez dodatnih uslova</a:t>
            </a:r>
            <a:r>
              <a:rPr lang="sr-Latn-ME" sz="2100" b="1" dirty="0">
                <a:effectLst/>
                <a:latin typeface="Lucida Bright" panose="02040602050505020304" pitchFamily="18" charset="0"/>
              </a:rPr>
              <a:t>. </a:t>
            </a:r>
          </a:p>
          <a:p>
            <a:pPr algn="just">
              <a:lnSpc>
                <a:spcPct val="100000"/>
              </a:lnSpc>
            </a:pPr>
            <a:r>
              <a:rPr lang="sr-Latn-ME" sz="2100" b="1" dirty="0">
                <a:effectLst/>
                <a:latin typeface="Lucida Bright" panose="02040602050505020304" pitchFamily="18" charset="0"/>
              </a:rPr>
              <a:t>Kada je u pitanju </a:t>
            </a:r>
            <a:r>
              <a:rPr lang="sr-Latn-ME" sz="2100" b="1" dirty="0">
                <a:solidFill>
                  <a:srgbClr val="FF5050"/>
                </a:solidFill>
                <a:effectLst/>
                <a:latin typeface="Lucida Bright" panose="02040602050505020304" pitchFamily="18" charset="0"/>
              </a:rPr>
              <a:t>sekundarno poslovno nastanjivanje</a:t>
            </a:r>
            <a:r>
              <a:rPr lang="sr-Latn-ME" sz="2100" b="1" dirty="0">
                <a:effectLst/>
                <a:latin typeface="Lucida Bright" panose="02040602050505020304" pitchFamily="18" charset="0"/>
              </a:rPr>
              <a:t>, isto mogu ostvariti </a:t>
            </a:r>
            <a:r>
              <a:rPr lang="sr-Latn-ME" sz="2100" b="1" dirty="0">
                <a:solidFill>
                  <a:srgbClr val="FF5050"/>
                </a:solidFill>
                <a:effectLst/>
                <a:latin typeface="Lucida Bright" panose="02040602050505020304" pitchFamily="18" charset="0"/>
              </a:rPr>
              <a:t>samo lica koja su već poslovno nastanjena u EU </a:t>
            </a:r>
            <a:r>
              <a:rPr lang="sr-Latn-ME" sz="2100" b="1" dirty="0">
                <a:effectLst/>
                <a:latin typeface="Lucida Bright" panose="02040602050505020304" pitchFamily="18" charset="0"/>
              </a:rPr>
              <a:t>(shodno razumijevanju tog pojma u pravu EU). </a:t>
            </a:r>
          </a:p>
          <a:p>
            <a:pPr algn="just">
              <a:lnSpc>
                <a:spcPct val="100000"/>
              </a:lnSpc>
            </a:pPr>
            <a:r>
              <a:rPr lang="sr-Latn-ME" sz="2100" b="1" dirty="0">
                <a:solidFill>
                  <a:srgbClr val="FF5050"/>
                </a:solidFill>
                <a:effectLst/>
                <a:latin typeface="Lucida Bright" panose="02040602050505020304" pitchFamily="18" charset="0"/>
              </a:rPr>
              <a:t>Članovi porodica lica koje uživaju slobodu poslovnog nastanjivanja</a:t>
            </a:r>
            <a:r>
              <a:rPr lang="sr-Latn-ME" sz="2100" b="1" dirty="0">
                <a:effectLst/>
                <a:latin typeface="Lucida Bright" panose="02040602050505020304" pitchFamily="18" charset="0"/>
              </a:rPr>
              <a:t> (</a:t>
            </a:r>
            <a:r>
              <a:rPr lang="sr-Latn-ME" sz="2100" dirty="0">
                <a:effectLst/>
                <a:latin typeface="Lucida Bright" panose="02040602050505020304" pitchFamily="18" charset="0"/>
                <a:sym typeface="Wingdings" panose="05000000000000000000" pitchFamily="2" charset="2"/>
              </a:rPr>
              <a:t>bračni partner i djeca mlađa od 21. godinu ili djeca koja su zadržala pravo izdržavanja, izdržavni srodnici u direktnoj liniji, registrovani vanbračni partner – čl. 2. Direktive </a:t>
            </a:r>
            <a:r>
              <a:rPr lang="en-US" sz="2100" dirty="0">
                <a:effectLst/>
              </a:rPr>
              <a:t>2004/38/E</a:t>
            </a:r>
            <a:r>
              <a:rPr lang="sr-Latn-ME" sz="2100" dirty="0">
                <a:effectLst/>
              </a:rPr>
              <a:t>Z</a:t>
            </a:r>
            <a:r>
              <a:rPr lang="en-US" sz="2100" dirty="0">
                <a:effectLst/>
              </a:rPr>
              <a:t> </a:t>
            </a:r>
            <a:r>
              <a:rPr lang="sr-Latn-ME" sz="2100" dirty="0">
                <a:effectLst/>
                <a:latin typeface="Lucida Bright" panose="02040602050505020304" pitchFamily="18" charset="0"/>
                <a:sym typeface="Wingdings" panose="05000000000000000000" pitchFamily="2" charset="2"/>
              </a:rPr>
              <a:t>o pravima građana i članova njihovih porodica</a:t>
            </a:r>
            <a:r>
              <a:rPr lang="sr-Latn-ME" sz="2100" b="1" dirty="0">
                <a:effectLst/>
                <a:latin typeface="Lucida Bright" panose="02040602050505020304" pitchFamily="18" charset="0"/>
                <a:sym typeface="Wingdings" panose="05000000000000000000" pitchFamily="2" charset="2"/>
              </a:rPr>
              <a:t>), </a:t>
            </a:r>
            <a:r>
              <a:rPr lang="sr-Latn-ME" sz="2100" b="1" dirty="0">
                <a:solidFill>
                  <a:srgbClr val="FF5050"/>
                </a:solidFill>
                <a:effectLst/>
                <a:latin typeface="Lucida Bright" panose="02040602050505020304" pitchFamily="18" charset="0"/>
                <a:sym typeface="Wingdings" panose="05000000000000000000" pitchFamily="2" charset="2"/>
              </a:rPr>
              <a:t>koji nijesu građani EU</a:t>
            </a:r>
            <a:r>
              <a:rPr lang="sr-Latn-ME" sz="2100" b="1" dirty="0">
                <a:effectLst/>
                <a:latin typeface="Lucida Bright" panose="02040602050505020304" pitchFamily="18" charset="0"/>
                <a:sym typeface="Wingdings" panose="05000000000000000000" pitchFamily="2" charset="2"/>
              </a:rPr>
              <a:t>, osnovom sekundarnog prava Unije, pod određenim uslovima (administrativne formalnosti i dr) </a:t>
            </a:r>
            <a:r>
              <a:rPr lang="sr-Latn-ME" sz="2100" b="1" dirty="0">
                <a:solidFill>
                  <a:srgbClr val="FF5050"/>
                </a:solidFill>
                <a:effectLst/>
                <a:latin typeface="Lucida Bright" panose="02040602050505020304" pitchFamily="18" charset="0"/>
                <a:sym typeface="Wingdings" panose="05000000000000000000" pitchFamily="2" charset="2"/>
              </a:rPr>
              <a:t>stiču takođe pravo samostalnog obavljanja djelatnosti</a:t>
            </a:r>
            <a:r>
              <a:rPr lang="sr-Latn-ME" sz="2100" b="1" dirty="0">
                <a:effectLst/>
                <a:latin typeface="Lucida Bright" panose="02040602050505020304" pitchFamily="18" charset="0"/>
                <a:sym typeface="Wingdings" panose="05000000000000000000" pitchFamily="2" charset="2"/>
              </a:rPr>
              <a:t>. </a:t>
            </a:r>
          </a:p>
          <a:p>
            <a:pPr algn="just">
              <a:lnSpc>
                <a:spcPct val="100000"/>
              </a:lnSpc>
            </a:pPr>
            <a:r>
              <a:rPr lang="sr-Latn-ME" sz="2100" b="1" dirty="0">
                <a:effectLst/>
                <a:latin typeface="Lucida Bright" panose="02040602050505020304" pitchFamily="18" charset="0"/>
                <a:sym typeface="Wingdings" panose="05000000000000000000" pitchFamily="2" charset="2"/>
              </a:rPr>
              <a:t>Č</a:t>
            </a:r>
            <a:r>
              <a:rPr lang="sr-Latn-ME" sz="2100" dirty="0">
                <a:effectLst/>
                <a:latin typeface="Lucida Bright" panose="02040602050505020304" pitchFamily="18" charset="0"/>
                <a:sym typeface="Wingdings" panose="05000000000000000000" pitchFamily="2" charset="2"/>
              </a:rPr>
              <a:t>lanovi porodica lica koji su sami građani EU, to pravo svakako imaju, nezavisno od porodičnog statusa) </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1580" y="-105878"/>
            <a:ext cx="1258084" cy="101459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19453384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180931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3200" dirty="0">
                <a:latin typeface="Lucida Fax" panose="02060602050505020204" pitchFamily="18" charset="0"/>
              </a:rPr>
              <a:t>- Područje primjene </a:t>
            </a:r>
            <a:r>
              <a:rPr lang="sr-Latn-ME" sz="3200" i="1" dirty="0">
                <a:solidFill>
                  <a:srgbClr val="FFC000"/>
                </a:solidFill>
                <a:latin typeface="Lucida Fax" panose="02060602050505020204" pitchFamily="18" charset="0"/>
              </a:rPr>
              <a:t>ratione PERSONAE </a:t>
            </a:r>
            <a:r>
              <a:rPr lang="sr-Latn-ME" sz="3200" i="1" dirty="0">
                <a:latin typeface="Lucida Fax" panose="02060602050505020204" pitchFamily="18" charset="0"/>
              </a:rPr>
              <a:t>- </a:t>
            </a:r>
            <a:endParaRPr lang="en-US" sz="3200" i="1"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marL="0" indent="0" algn="just">
              <a:lnSpc>
                <a:spcPct val="100000"/>
              </a:lnSpc>
              <a:buNone/>
            </a:pPr>
            <a:r>
              <a:rPr lang="sr-Latn-ME" sz="2100" b="1" u="sng" dirty="0">
                <a:effectLst/>
                <a:latin typeface="Lucida Bright" panose="02040602050505020304" pitchFamily="18" charset="0"/>
              </a:rPr>
              <a:t>PRAVNA LICA</a:t>
            </a:r>
          </a:p>
          <a:p>
            <a:pPr algn="just">
              <a:lnSpc>
                <a:spcPct val="100000"/>
              </a:lnSpc>
            </a:pPr>
            <a:r>
              <a:rPr lang="sr-Latn-ME" b="1" u="sng" dirty="0">
                <a:effectLst/>
                <a:latin typeface="Lucida Bright" panose="02040602050505020304" pitchFamily="18" charset="0"/>
              </a:rPr>
              <a:t>U smislu uživanja slobode poslovnog nastanjivanja</a:t>
            </a:r>
            <a:r>
              <a:rPr lang="sr-Latn-ME" b="1" dirty="0">
                <a:effectLst/>
                <a:latin typeface="Lucida Bright" panose="02040602050505020304" pitchFamily="18" charset="0"/>
              </a:rPr>
              <a:t>, </a:t>
            </a:r>
            <a:r>
              <a:rPr lang="sr-Latn-ME" b="1" u="sng" dirty="0">
                <a:effectLst/>
                <a:latin typeface="Lucida Bright" panose="02040602050505020304" pitchFamily="18" charset="0"/>
              </a:rPr>
              <a:t>pravna lica </a:t>
            </a:r>
            <a:r>
              <a:rPr lang="sr-Latn-ME" b="1" dirty="0">
                <a:effectLst/>
                <a:latin typeface="Lucida Bright" panose="02040602050505020304" pitchFamily="18" charset="0"/>
              </a:rPr>
              <a:t>(privredna društva) kod kojih se može utvrditi </a:t>
            </a:r>
            <a:r>
              <a:rPr lang="sr-Latn-ME" b="1" dirty="0">
                <a:solidFill>
                  <a:srgbClr val="FF5050"/>
                </a:solidFill>
                <a:effectLst/>
                <a:latin typeface="Lucida Bright" panose="02040602050505020304" pitchFamily="18" charset="0"/>
              </a:rPr>
              <a:t>pripadnost Uniji </a:t>
            </a:r>
            <a:r>
              <a:rPr lang="sr-Latn-ME" b="1" u="sng" dirty="0">
                <a:effectLst/>
                <a:latin typeface="Lucida Bright" panose="02040602050505020304" pitchFamily="18" charset="0"/>
              </a:rPr>
              <a:t>izjednačena sa fizičkim licima</a:t>
            </a:r>
            <a:r>
              <a:rPr lang="sr-Latn-ME" b="1" dirty="0">
                <a:effectLst/>
                <a:latin typeface="Lucida Bright" panose="02040602050505020304" pitchFamily="18" charset="0"/>
              </a:rPr>
              <a:t>, građanima EU (čl. 54. st.1. UFEU). Uslov za pripadnost Uniji je da društvo na njenoj teritoriji ima:</a:t>
            </a:r>
            <a:endParaRPr lang="sr-Latn-ME" b="1" dirty="0">
              <a:solidFill>
                <a:srgbClr val="FF5050"/>
              </a:solidFill>
              <a:effectLst/>
              <a:latin typeface="Lucida Bright" panose="02040602050505020304" pitchFamily="18" charset="0"/>
            </a:endParaRPr>
          </a:p>
          <a:p>
            <a:pPr marL="457200" indent="-457200" algn="just">
              <a:lnSpc>
                <a:spcPct val="100000"/>
              </a:lnSpc>
              <a:buAutoNum type="arabicPeriod"/>
            </a:pPr>
            <a:r>
              <a:rPr lang="sr-Latn-ME" b="1" dirty="0">
                <a:solidFill>
                  <a:srgbClr val="FF5050"/>
                </a:solidFill>
                <a:effectLst/>
                <a:latin typeface="Lucida Bright" panose="02040602050505020304" pitchFamily="18" charset="0"/>
              </a:rPr>
              <a:t>Registrovano sjedište ili</a:t>
            </a:r>
          </a:p>
          <a:p>
            <a:pPr marL="457200" indent="-457200" algn="just">
              <a:lnSpc>
                <a:spcPct val="100000"/>
              </a:lnSpc>
              <a:buAutoNum type="arabicPeriod"/>
            </a:pPr>
            <a:r>
              <a:rPr lang="sr-Latn-ME" b="1" dirty="0">
                <a:solidFill>
                  <a:srgbClr val="FF5050"/>
                </a:solidFill>
                <a:effectLst/>
                <a:latin typeface="Lucida Bright" panose="02040602050505020304" pitchFamily="18" charset="0"/>
              </a:rPr>
              <a:t>Sjedište glavne uprave ili </a:t>
            </a:r>
          </a:p>
          <a:p>
            <a:pPr marL="457200" indent="-457200" algn="just">
              <a:lnSpc>
                <a:spcPct val="100000"/>
              </a:lnSpc>
              <a:buAutoNum type="arabicPeriod"/>
            </a:pPr>
            <a:r>
              <a:rPr lang="sr-Latn-ME" b="1" dirty="0">
                <a:solidFill>
                  <a:srgbClr val="FF5050"/>
                </a:solidFill>
                <a:effectLst/>
                <a:latin typeface="Lucida Bright" panose="02040602050505020304" pitchFamily="18" charset="0"/>
              </a:rPr>
              <a:t>Glavno mjesto poslovanja.</a:t>
            </a:r>
          </a:p>
          <a:p>
            <a:pPr algn="just">
              <a:lnSpc>
                <a:spcPct val="100000"/>
              </a:lnSpc>
            </a:pPr>
            <a:r>
              <a:rPr lang="sr-Latn-ME" b="1" dirty="0">
                <a:latin typeface="Lucida Bright" panose="02040602050505020304" pitchFamily="18" charset="0"/>
              </a:rPr>
              <a:t>U čl. 54. st. 2. UFEU, privredna društva u pravu EU se dodatno definišu kao privredna društva osnovana u skladu sa građanskim ili privrednim pravom države članice, ukljuĉujući i zadruge i druga pravna lica javnog ili privatnog prava, izuzev neprofitnih. </a:t>
            </a:r>
          </a:p>
          <a:p>
            <a:pPr algn="just">
              <a:lnSpc>
                <a:spcPct val="100000"/>
              </a:lnSpc>
            </a:pPr>
            <a:r>
              <a:rPr lang="sr-Latn-ME" b="1" dirty="0">
                <a:latin typeface="Lucida Bright" panose="02040602050505020304" pitchFamily="18" charset="0"/>
              </a:rPr>
              <a:t>Dakle, </a:t>
            </a:r>
            <a:r>
              <a:rPr lang="sr-Latn-ME" b="1" u="sng" dirty="0">
                <a:solidFill>
                  <a:srgbClr val="FF5050"/>
                </a:solidFill>
                <a:latin typeface="Lucida Bright" panose="02040602050505020304" pitchFamily="18" charset="0"/>
              </a:rPr>
              <a:t>koncept privrednog društva </a:t>
            </a:r>
            <a:r>
              <a:rPr lang="sr-Latn-ME" b="1" u="sng" dirty="0">
                <a:latin typeface="Lucida Bright" panose="02040602050505020304" pitchFamily="18" charset="0"/>
              </a:rPr>
              <a:t>(pravnog lica) koje uživa slobodu poslovnog nastanjivanja u pravu EU je </a:t>
            </a:r>
            <a:r>
              <a:rPr lang="sr-Latn-ME" b="1" u="sng" dirty="0">
                <a:solidFill>
                  <a:srgbClr val="FF5050"/>
                </a:solidFill>
                <a:latin typeface="Lucida Bright" panose="02040602050505020304" pitchFamily="18" charset="0"/>
              </a:rPr>
              <a:t>autonomni pojama prava EU</a:t>
            </a:r>
            <a:r>
              <a:rPr lang="sr-Latn-ME" b="1" u="sng" dirty="0">
                <a:latin typeface="Lucida Bright" panose="02040602050505020304" pitchFamily="18" charset="0"/>
              </a:rPr>
              <a:t> i </a:t>
            </a:r>
            <a:r>
              <a:rPr lang="sr-Latn-ME" b="1" u="sng" dirty="0">
                <a:solidFill>
                  <a:srgbClr val="FF5050"/>
                </a:solidFill>
                <a:latin typeface="Lucida Bright" panose="02040602050505020304" pitchFamily="18" charset="0"/>
              </a:rPr>
              <a:t>širi je od tradicionalnog koncepta</a:t>
            </a:r>
            <a:r>
              <a:rPr lang="sr-Latn-ME" b="1" u="sng" dirty="0">
                <a:latin typeface="Lucida Bright" panose="02040602050505020304" pitchFamily="18" charset="0"/>
              </a:rPr>
              <a:t> </a:t>
            </a:r>
            <a:r>
              <a:rPr lang="sr-Latn-ME" b="1" dirty="0">
                <a:solidFill>
                  <a:srgbClr val="FF5050"/>
                </a:solidFill>
                <a:latin typeface="Lucida Bright" panose="02040602050505020304" pitchFamily="18" charset="0"/>
              </a:rPr>
              <a:t>privrednog društva u crnogorskom i drugim nacionalnim pravima.</a:t>
            </a:r>
          </a:p>
          <a:p>
            <a:pPr algn="just">
              <a:lnSpc>
                <a:spcPct val="100000"/>
              </a:lnSpc>
            </a:pPr>
            <a:endParaRPr lang="sr-Latn-ME" b="1" dirty="0">
              <a:solidFill>
                <a:srgbClr val="FFFF99"/>
              </a:solidFill>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1580" y="-105878"/>
            <a:ext cx="1258084" cy="101459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2951180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2300" dirty="0">
                <a:latin typeface="Lucida Fax" panose="02060602050505020204" pitchFamily="18" charset="0"/>
              </a:rPr>
              <a:t>- </a:t>
            </a:r>
            <a:r>
              <a:rPr lang="sr-Latn-ME" sz="2300" dirty="0">
                <a:solidFill>
                  <a:srgbClr val="FFC000"/>
                </a:solidFill>
                <a:latin typeface="Lucida Fax" panose="02060602050505020204" pitchFamily="18" charset="0"/>
              </a:rPr>
              <a:t>RATIONE PERSONE: </a:t>
            </a:r>
            <a:r>
              <a:rPr lang="sr-Latn-ME" sz="2500" dirty="0">
                <a:latin typeface="Lucida Fax" panose="02060602050505020204" pitchFamily="18" charset="0"/>
              </a:rPr>
              <a:t>Izuzetak u vezi sa vršenjem javnih ovlašćenja </a:t>
            </a:r>
            <a:r>
              <a:rPr lang="sr-Latn-ME" sz="2300" dirty="0">
                <a:latin typeface="Lucida Fax" panose="02060602050505020204" pitchFamily="18" charset="0"/>
              </a:rPr>
              <a:t>- </a:t>
            </a:r>
            <a:endParaRPr lang="en-US" sz="2300" i="1"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latin typeface="Lucida Bright" panose="02040602050505020304" pitchFamily="18" charset="0"/>
              </a:rPr>
              <a:t>Osnovom člana 51. UFEU, iz domena primjene slobode poslovnog nastanjivanja izuzete su </a:t>
            </a:r>
            <a:r>
              <a:rPr lang="sr-Latn-ME" sz="1900" b="1" dirty="0">
                <a:solidFill>
                  <a:srgbClr val="FF5050"/>
                </a:solidFill>
                <a:latin typeface="Lucida Bright" panose="02040602050505020304" pitchFamily="18" charset="0"/>
              </a:rPr>
              <a:t>djelatnosti koje stalno ili povremeno povezane sa vršenjem javnih ovlašćenja</a:t>
            </a:r>
            <a:r>
              <a:rPr lang="sr-Latn-ME" sz="1900" b="1" dirty="0">
                <a:latin typeface="Lucida Bright" panose="02040602050505020304" pitchFamily="18" charset="0"/>
              </a:rPr>
              <a:t>. </a:t>
            </a:r>
          </a:p>
          <a:p>
            <a:pPr algn="just">
              <a:lnSpc>
                <a:spcPct val="100000"/>
              </a:lnSpc>
            </a:pPr>
            <a:r>
              <a:rPr lang="sr-Latn-ME" sz="1900" b="1" dirty="0">
                <a:latin typeface="Lucida Bright" panose="02040602050505020304" pitchFamily="18" charset="0"/>
              </a:rPr>
              <a:t>Izuzetak se tumači restriktivno (kao uglavnom i svi koji se odnose na zabrane koje se uvode odredbama UFEU o osnovnim slobodama). </a:t>
            </a:r>
          </a:p>
          <a:p>
            <a:pPr algn="just">
              <a:lnSpc>
                <a:spcPct val="100000"/>
              </a:lnSpc>
            </a:pPr>
            <a:r>
              <a:rPr lang="sr-Latn-ME" sz="1900" b="1" dirty="0">
                <a:latin typeface="Lucida Bright" panose="02040602050505020304" pitchFamily="18" charset="0"/>
              </a:rPr>
              <a:t>Prirodno, praksa Suda pravde nije toliko ekstenzivna na planu razrade ovog, kao što je u pogledu sličnog</a:t>
            </a:r>
            <a:r>
              <a:rPr lang="sr-Latn-ME" sz="1900" b="1" dirty="0">
                <a:effectLst/>
                <a:latin typeface="Lucida Bright" panose="02040602050505020304" pitchFamily="18" charset="0"/>
              </a:rPr>
              <a:t> izuzetka kod slobode kretanja radnika. Razlog – </a:t>
            </a:r>
            <a:r>
              <a:rPr lang="sr-Latn-ME" sz="1900" b="1" u="sng" dirty="0">
                <a:effectLst/>
                <a:latin typeface="Lucida Bright" panose="02040602050505020304" pitchFamily="18" charset="0"/>
              </a:rPr>
              <a:t>mali je broj djelatnosti koje se mogu istovremeno podvesti i pod samostalne i pod one u kojima se vrše javna ovlašćenja </a:t>
            </a:r>
            <a:r>
              <a:rPr lang="sr-Latn-ME" sz="1900" b="1" dirty="0">
                <a:effectLst/>
                <a:latin typeface="Lucida Bright" panose="02040602050505020304" pitchFamily="18" charset="0"/>
              </a:rPr>
              <a:t>(to svakako nijesu radne pozicije u sudstvu, tužilaštvu, vojsci, policiiji i sl., gdje je izražena subordinacija).</a:t>
            </a:r>
          </a:p>
          <a:p>
            <a:pPr algn="just">
              <a:lnSpc>
                <a:spcPct val="100000"/>
              </a:lnSpc>
            </a:pPr>
            <a:r>
              <a:rPr lang="sr-Latn-ME" sz="1900" b="1" dirty="0">
                <a:effectLst/>
                <a:latin typeface="Lucida Bright" panose="02040602050505020304" pitchFamily="18" charset="0"/>
              </a:rPr>
              <a:t>Ipak, ovdje se izdvaja slučaj </a:t>
            </a:r>
            <a:r>
              <a:rPr lang="sr-Latn-ME" sz="1900" b="1" i="1" dirty="0">
                <a:effectLst/>
                <a:latin typeface="Lucida Bright" panose="02040602050505020304" pitchFamily="18" charset="0"/>
              </a:rPr>
              <a:t>Evropska komisija v Njemačke </a:t>
            </a:r>
            <a:r>
              <a:rPr lang="sr-Latn-ME" sz="1900" b="1" dirty="0">
                <a:effectLst/>
                <a:latin typeface="Lucida Bright" panose="02040602050505020304" pitchFamily="18" charset="0"/>
              </a:rPr>
              <a:t>C-54/08, u kojem je Sud pravde, nasuprot brojnim zahtjevima u suprotnom smjeru, stao na stanovište da notari ne potpadaju pod izuzetak iz člana 51. UFEU, jer kod njih ne postoji „</a:t>
            </a:r>
            <a:r>
              <a:rPr lang="sr-Latn-ME" sz="1900" b="1" dirty="0">
                <a:solidFill>
                  <a:srgbClr val="FF5050"/>
                </a:solidFill>
                <a:effectLst/>
                <a:latin typeface="Lucida Bright" panose="02040602050505020304" pitchFamily="18" charset="0"/>
              </a:rPr>
              <a:t>neposredna i specifična“ veza sa vršenjem javnih ovlašćenja </a:t>
            </a:r>
            <a:r>
              <a:rPr lang="sr-Latn-ME" sz="1900" dirty="0">
                <a:effectLst/>
                <a:latin typeface="Lucida Bright" panose="02040602050505020304" pitchFamily="18" charset="0"/>
              </a:rPr>
              <a:t>(standard Suda u pogledu ovog izuzetka). </a:t>
            </a:r>
            <a:endParaRPr lang="sr-Latn-ME" sz="1900" b="1" dirty="0">
              <a:solidFill>
                <a:srgbClr val="FF5050"/>
              </a:solidFill>
              <a:effectLst/>
              <a:latin typeface="Lucida Bright" panose="02040602050505020304" pitchFamily="18" charset="0"/>
            </a:endParaRPr>
          </a:p>
          <a:p>
            <a:pPr algn="just">
              <a:lnSpc>
                <a:spcPct val="100000"/>
              </a:lnSpc>
            </a:pPr>
            <a:r>
              <a:rPr lang="sr-Latn-ME" sz="1900" b="1" dirty="0">
                <a:effectLst/>
                <a:latin typeface="Lucida Bright" panose="02040602050505020304" pitchFamily="18" charset="0"/>
              </a:rPr>
              <a:t>U Crnoj Gori, primjera radi, tom standardu prilagođen je ne samo </a:t>
            </a:r>
            <a:r>
              <a:rPr lang="sr-Latn-ME" sz="1900" b="1" dirty="0">
                <a:solidFill>
                  <a:srgbClr val="FF5050"/>
                </a:solidFill>
                <a:effectLst/>
                <a:latin typeface="Lucida Bright" panose="02040602050505020304" pitchFamily="18" charset="0"/>
              </a:rPr>
              <a:t>Zakon o notarima</a:t>
            </a:r>
            <a:r>
              <a:rPr lang="sr-Latn-ME" sz="1900" b="1" dirty="0">
                <a:effectLst/>
                <a:latin typeface="Lucida Bright" panose="02040602050505020304" pitchFamily="18" charset="0"/>
              </a:rPr>
              <a:t>, već i o </a:t>
            </a:r>
            <a:r>
              <a:rPr lang="sr-Latn-ME" sz="1900" b="1" dirty="0">
                <a:solidFill>
                  <a:srgbClr val="FF5050"/>
                </a:solidFill>
                <a:effectLst/>
                <a:latin typeface="Lucida Bright" panose="02040602050505020304" pitchFamily="18" charset="0"/>
              </a:rPr>
              <a:t>Zakon javnim izvršiteljima</a:t>
            </a:r>
            <a:r>
              <a:rPr lang="sr-Latn-ME" sz="1900" b="1" dirty="0">
                <a:effectLst/>
                <a:latin typeface="Lucida Bright" panose="02040602050505020304" pitchFamily="18" charset="0"/>
              </a:rPr>
              <a:t>, iako u tom dijelu Sud pravde još nije zauzeo decidan stav.</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1580" y="-105878"/>
            <a:ext cx="1258084" cy="101459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28" y="77062"/>
            <a:ext cx="1961361" cy="792088"/>
          </a:xfrm>
          <a:prstGeom prst="rect">
            <a:avLst/>
          </a:prstGeom>
        </p:spPr>
      </p:pic>
    </p:spTree>
    <p:extLst>
      <p:ext uri="{BB962C8B-B14F-4D97-AF65-F5344CB8AC3E}">
        <p14:creationId xmlns:p14="http://schemas.microsoft.com/office/powerpoint/2010/main" val="39352232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764704"/>
            <a:ext cx="12169352" cy="1116124"/>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2300" dirty="0">
                <a:latin typeface="Lucida Fax" panose="02060602050505020204" pitchFamily="18" charset="0"/>
              </a:rPr>
              <a:t>- </a:t>
            </a:r>
            <a:r>
              <a:rPr lang="sr-Latn-ME" sz="2500" dirty="0">
                <a:solidFill>
                  <a:srgbClr val="FFC000"/>
                </a:solidFill>
                <a:latin typeface="Lucida Fax" panose="02060602050505020204" pitchFamily="18" charset="0"/>
              </a:rPr>
              <a:t>Zabrana diskriminatornih ograničenja </a:t>
            </a:r>
            <a:r>
              <a:rPr lang="sr-Latn-ME" sz="2500" dirty="0">
                <a:latin typeface="Lucida Fax" panose="02060602050505020204" pitchFamily="18" charset="0"/>
              </a:rPr>
              <a:t>(diskriminacije) </a:t>
            </a:r>
            <a:r>
              <a:rPr lang="sr-Latn-ME" sz="2300" dirty="0">
                <a:latin typeface="Lucida Fax" panose="02060602050505020204" pitchFamily="18" charset="0"/>
              </a:rPr>
              <a:t>- </a:t>
            </a:r>
            <a:endParaRPr lang="en-US" sz="2300" i="1" dirty="0">
              <a:latin typeface="Lucida Fax" panose="02060602050505020204" pitchFamily="18" charset="0"/>
            </a:endParaRPr>
          </a:p>
        </p:txBody>
      </p:sp>
      <p:sp>
        <p:nvSpPr>
          <p:cNvPr id="3" name="Content Placeholder 2"/>
          <p:cNvSpPr>
            <a:spLocks noGrp="1"/>
          </p:cNvSpPr>
          <p:nvPr>
            <p:ph idx="1"/>
          </p:nvPr>
        </p:nvSpPr>
        <p:spPr>
          <a:xfrm>
            <a:off x="47328" y="2204864"/>
            <a:ext cx="12025336" cy="4653136"/>
          </a:xfrm>
        </p:spPr>
        <p:txBody>
          <a:bodyPr>
            <a:noAutofit/>
          </a:bodyPr>
          <a:lstStyle/>
          <a:p>
            <a:pPr algn="just">
              <a:lnSpc>
                <a:spcPct val="100000"/>
              </a:lnSpc>
            </a:pPr>
            <a:r>
              <a:rPr lang="sr-Latn-ME" b="1" dirty="0">
                <a:effectLst/>
                <a:latin typeface="Lucida Bright" panose="02040602050505020304" pitchFamily="18" charset="0"/>
              </a:rPr>
              <a:t>Kao i ostale slobode unutrašnjeg tržišta EU, sloboda (pravo) poslovnog nastanjivanja primarno podrazumijeva zabranu </a:t>
            </a:r>
            <a:r>
              <a:rPr lang="sr-Latn-ME" b="1" dirty="0">
                <a:solidFill>
                  <a:srgbClr val="FF5050"/>
                </a:solidFill>
                <a:effectLst/>
                <a:latin typeface="Lucida Bright" panose="02040602050505020304" pitchFamily="18" charset="0"/>
              </a:rPr>
              <a:t>direktne diskriminacije </a:t>
            </a:r>
            <a:r>
              <a:rPr lang="sr-Latn-ME" b="1" dirty="0">
                <a:effectLst/>
                <a:latin typeface="Lucida Bright" panose="02040602050505020304" pitchFamily="18" charset="0"/>
              </a:rPr>
              <a:t>– nejednakog pravnog tretmana domaćih i stranih državljana (i.e. državljana ostalih članica EU). </a:t>
            </a:r>
          </a:p>
          <a:p>
            <a:pPr algn="just">
              <a:lnSpc>
                <a:spcPct val="100000"/>
              </a:lnSpc>
            </a:pPr>
            <a:r>
              <a:rPr lang="sr-Latn-ME" b="1" dirty="0">
                <a:effectLst/>
                <a:latin typeface="Lucida Bright" panose="02040602050505020304" pitchFamily="18" charset="0"/>
              </a:rPr>
              <a:t>Prije </a:t>
            </a:r>
            <a:r>
              <a:rPr lang="sr-Latn-ME" b="1" dirty="0">
                <a:solidFill>
                  <a:srgbClr val="FF5050"/>
                </a:solidFill>
                <a:effectLst/>
                <a:latin typeface="Lucida Bright" panose="02040602050505020304" pitchFamily="18" charset="0"/>
              </a:rPr>
              <a:t>notara </a:t>
            </a:r>
            <a:r>
              <a:rPr lang="sr-Latn-ME" b="1" dirty="0">
                <a:effectLst/>
                <a:latin typeface="Lucida Bright" panose="02040602050505020304" pitchFamily="18" charset="0"/>
              </a:rPr>
              <a:t>(</a:t>
            </a:r>
            <a:r>
              <a:rPr lang="sr-Latn-ME" b="1" i="1" dirty="0">
                <a:effectLst/>
                <a:latin typeface="Lucida Bright" panose="02040602050505020304" pitchFamily="18" charset="0"/>
              </a:rPr>
              <a:t>Evropska komisija v Njemačke </a:t>
            </a:r>
            <a:r>
              <a:rPr lang="sr-Latn-ME" b="1" dirty="0">
                <a:effectLst/>
                <a:latin typeface="Lucida Bright" panose="02040602050505020304" pitchFamily="18" charset="0"/>
              </a:rPr>
              <a:t>C-54/08), Sud pravde je odlučivao i o zabrani poslovnog nastanjivanja </a:t>
            </a:r>
            <a:r>
              <a:rPr lang="sr-Latn-ME" b="1" dirty="0">
                <a:solidFill>
                  <a:srgbClr val="FF5050"/>
                </a:solidFill>
                <a:effectLst/>
                <a:latin typeface="Lucida Bright" panose="02040602050505020304" pitchFamily="18" charset="0"/>
              </a:rPr>
              <a:t>advokata </a:t>
            </a:r>
            <a:r>
              <a:rPr lang="sr-Latn-ME" b="1" dirty="0">
                <a:effectLst/>
                <a:latin typeface="Lucida Bright" panose="02040602050505020304" pitchFamily="18" charset="0"/>
              </a:rPr>
              <a:t>iz drugih država članica u Belgiji (Reyners 54/08), utvrdivši takođe da je riječ o </a:t>
            </a:r>
            <a:r>
              <a:rPr lang="sr-Latn-ME" b="1" dirty="0">
                <a:solidFill>
                  <a:srgbClr val="FF5050"/>
                </a:solidFill>
                <a:effectLst/>
                <a:latin typeface="Lucida Bright" panose="02040602050505020304" pitchFamily="18" charset="0"/>
              </a:rPr>
              <a:t>direktnoj i nedozvoljenoj diskriminaciji</a:t>
            </a:r>
            <a:r>
              <a:rPr lang="sr-Latn-ME" b="1" dirty="0">
                <a:effectLst/>
                <a:latin typeface="Lucida Bright" panose="02040602050505020304" pitchFamily="18" charset="0"/>
              </a:rPr>
              <a:t>. </a:t>
            </a:r>
          </a:p>
          <a:p>
            <a:pPr algn="just">
              <a:lnSpc>
                <a:spcPct val="100000"/>
              </a:lnSpc>
            </a:pPr>
            <a:r>
              <a:rPr lang="sr-Latn-ME" b="1" dirty="0">
                <a:solidFill>
                  <a:srgbClr val="FF5050"/>
                </a:solidFill>
                <a:effectLst/>
                <a:latin typeface="Lucida Bright" panose="02040602050505020304" pitchFamily="18" charset="0"/>
              </a:rPr>
              <a:t>U pogledu pravnih lica </a:t>
            </a:r>
            <a:r>
              <a:rPr lang="sr-Latn-ME" b="1" dirty="0">
                <a:effectLst/>
                <a:latin typeface="Lucida Bright" panose="02040602050505020304" pitchFamily="18" charset="0"/>
              </a:rPr>
              <a:t>(i.e. privrednih društava – kako su definisana čl. 54. st. 2. UFEU), koja takođe uživaju ovu slobodu, </a:t>
            </a:r>
            <a:r>
              <a:rPr lang="sr-Latn-ME" b="1" dirty="0">
                <a:solidFill>
                  <a:srgbClr val="FF5050"/>
                </a:solidFill>
                <a:effectLst/>
                <a:latin typeface="Lucida Bright" panose="02040602050505020304" pitchFamily="18" charset="0"/>
              </a:rPr>
              <a:t>zabranjeno je razlikovanje na osnovu toga gdje se nalazi sjedište </a:t>
            </a:r>
            <a:r>
              <a:rPr lang="sr-Latn-ME" b="1" dirty="0">
                <a:effectLst/>
                <a:latin typeface="Lucida Bright" panose="02040602050505020304" pitchFamily="18" charset="0"/>
              </a:rPr>
              <a:t>tog privrednog društva. </a:t>
            </a:r>
          </a:p>
          <a:p>
            <a:pPr algn="just">
              <a:lnSpc>
                <a:spcPct val="100000"/>
              </a:lnSpc>
            </a:pPr>
            <a:r>
              <a:rPr lang="sr-Latn-ME" b="1" dirty="0">
                <a:effectLst/>
                <a:latin typeface="Lucida Bright" panose="02040602050505020304" pitchFamily="18" charset="0"/>
              </a:rPr>
              <a:t>Slučajevi </a:t>
            </a:r>
            <a:r>
              <a:rPr lang="sr-Latn-ME" b="1" dirty="0">
                <a:solidFill>
                  <a:srgbClr val="FF5050"/>
                </a:solidFill>
                <a:effectLst/>
                <a:latin typeface="Lucida Bright" panose="02040602050505020304" pitchFamily="18" charset="0"/>
              </a:rPr>
              <a:t>indirektne diskriminacije </a:t>
            </a:r>
            <a:r>
              <a:rPr lang="sr-Latn-ME" b="1" dirty="0">
                <a:effectLst/>
                <a:latin typeface="Lucida Bright" panose="02040602050505020304" pitchFamily="18" charset="0"/>
              </a:rPr>
              <a:t>danas su relativno rijetki, jer državljani drugih država članica u državi prijema imaju u mnogo čemu jednak tretman osnovom građanstva EU. Ipak, najčešće se javljaju u kontekstu primjene kriterijuma </a:t>
            </a:r>
            <a:r>
              <a:rPr lang="sr-Latn-ME" b="1" dirty="0">
                <a:solidFill>
                  <a:srgbClr val="FF5050"/>
                </a:solidFill>
                <a:effectLst/>
                <a:latin typeface="Lucida Bright" panose="02040602050505020304" pitchFamily="18" charset="0"/>
              </a:rPr>
              <a:t>prebivališta</a:t>
            </a:r>
            <a:r>
              <a:rPr lang="sr-Latn-ME" b="1" dirty="0">
                <a:effectLst/>
                <a:latin typeface="Lucida Bright" panose="02040602050505020304" pitchFamily="18" charset="0"/>
              </a:rPr>
              <a:t> fizičkih lica kao osnova za različit pravni tretman.</a:t>
            </a: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3548" y="-124166"/>
            <a:ext cx="1236116" cy="996882"/>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80628"/>
            <a:ext cx="1961361" cy="792088"/>
          </a:xfrm>
          <a:prstGeom prst="rect">
            <a:avLst/>
          </a:prstGeom>
        </p:spPr>
      </p:pic>
    </p:spTree>
    <p:extLst>
      <p:ext uri="{BB962C8B-B14F-4D97-AF65-F5344CB8AC3E}">
        <p14:creationId xmlns:p14="http://schemas.microsoft.com/office/powerpoint/2010/main" val="10367248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2300" dirty="0">
                <a:latin typeface="Lucida Fax" panose="02060602050505020204" pitchFamily="18" charset="0"/>
              </a:rPr>
              <a:t>- </a:t>
            </a:r>
            <a:r>
              <a:rPr lang="sr-Latn-ME" sz="2500" dirty="0">
                <a:latin typeface="Lucida Fax" panose="02060602050505020204" pitchFamily="18" charset="0"/>
              </a:rPr>
              <a:t>Zabrana Nediskriminatornih ograničenja </a:t>
            </a:r>
            <a:r>
              <a:rPr lang="sr-Latn-ME" sz="2300" dirty="0">
                <a:latin typeface="Lucida Fax" panose="02060602050505020204" pitchFamily="18" charset="0"/>
              </a:rPr>
              <a:t>- </a:t>
            </a:r>
            <a:endParaRPr lang="en-US" sz="2300" i="1"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rPr>
              <a:t>Prilikom utvrđivanja nedozvoljenosti mjera koje nijesu diskriminatorne prirode kao vida povrede zabrane ograničavanja slobode poslovnog nastanjivanja, tradicionalno se koristi </a:t>
            </a:r>
            <a:r>
              <a:rPr lang="sr-Latn-ME" sz="1900" b="1" i="1" dirty="0">
                <a:solidFill>
                  <a:srgbClr val="FF5050"/>
                </a:solidFill>
                <a:effectLst/>
                <a:latin typeface="Lucida Bright" panose="02040602050505020304" pitchFamily="18" charset="0"/>
              </a:rPr>
              <a:t>Keck</a:t>
            </a:r>
            <a:r>
              <a:rPr lang="sr-Latn-ME" sz="1900" b="1" dirty="0">
                <a:solidFill>
                  <a:srgbClr val="FF5050"/>
                </a:solidFill>
                <a:effectLst/>
                <a:latin typeface="Lucida Bright" panose="02040602050505020304" pitchFamily="18" charset="0"/>
              </a:rPr>
              <a:t> formula</a:t>
            </a:r>
            <a:r>
              <a:rPr lang="sr-Latn-ME" sz="1900" b="1" dirty="0">
                <a:effectLst/>
                <a:latin typeface="Lucida Bright" panose="02040602050505020304" pitchFamily="18" charset="0"/>
              </a:rPr>
              <a:t>, (</a:t>
            </a:r>
            <a:r>
              <a:rPr lang="sr-Latn-ME" sz="1900" dirty="0">
                <a:effectLst/>
                <a:latin typeface="Lucida Bright" panose="02040602050505020304" pitchFamily="18" charset="0"/>
              </a:rPr>
              <a:t>nastala kao izraz potrebe da se razradi kriterijumi za određenje nedozvoljenih ograničenja slobode kretanja robe nediskriminatornog karaktera). </a:t>
            </a:r>
          </a:p>
          <a:p>
            <a:pPr algn="just">
              <a:lnSpc>
                <a:spcPct val="100000"/>
              </a:lnSpc>
            </a:pPr>
            <a:r>
              <a:rPr lang="sr-Latn-ME" sz="1900" b="1" i="1" dirty="0">
                <a:effectLst/>
                <a:latin typeface="Lucida Bright" panose="02040602050505020304" pitchFamily="18" charset="0"/>
              </a:rPr>
              <a:t>Keck</a:t>
            </a:r>
            <a:r>
              <a:rPr lang="sr-Latn-ME" sz="1900" b="1" dirty="0">
                <a:effectLst/>
                <a:latin typeface="Lucida Bright" panose="02040602050505020304" pitchFamily="18" charset="0"/>
              </a:rPr>
              <a:t> formula se </a:t>
            </a:r>
            <a:r>
              <a:rPr lang="sr-Latn-ME" sz="1900" b="1" u="sng" dirty="0">
                <a:effectLst/>
                <a:latin typeface="Lucida Bright" panose="02040602050505020304" pitchFamily="18" charset="0"/>
              </a:rPr>
              <a:t>danas</a:t>
            </a:r>
            <a:r>
              <a:rPr lang="sr-Latn-ME" sz="1900" b="1" dirty="0">
                <a:effectLst/>
                <a:latin typeface="Lucida Bright" panose="02040602050505020304" pitchFamily="18" charset="0"/>
              </a:rPr>
              <a:t> u praksi Suda pravde koristi u „nadograđenom formatu“, u smislu primjene </a:t>
            </a:r>
            <a:r>
              <a:rPr lang="sr-Latn-ME" sz="1900" b="1" dirty="0">
                <a:solidFill>
                  <a:srgbClr val="FF5050"/>
                </a:solidFill>
                <a:effectLst/>
                <a:latin typeface="Lucida Bright" panose="02040602050505020304" pitchFamily="18" charset="0"/>
                <a:sym typeface="Wingdings" panose="05000000000000000000" pitchFamily="2" charset="2"/>
              </a:rPr>
              <a:t>„kriterijuma pristupa tržištu“.  </a:t>
            </a:r>
            <a:r>
              <a:rPr lang="sr-Latn-ME" sz="1900" b="1" dirty="0">
                <a:effectLst/>
                <a:latin typeface="Lucida Bright" panose="02040602050505020304" pitchFamily="18" charset="0"/>
                <a:sym typeface="Wingdings" panose="05000000000000000000" pitchFamily="2" charset="2"/>
              </a:rPr>
              <a:t>(koji je nastao upravo na kritici Keck formule od strane opštih pravobranilaca Suda pravde).</a:t>
            </a:r>
            <a:r>
              <a:rPr lang="sr-Latn-ME" sz="1900" b="1" dirty="0">
                <a:solidFill>
                  <a:srgbClr val="FF5050"/>
                </a:solidFill>
                <a:effectLst/>
                <a:latin typeface="Lucida Bright" panose="02040602050505020304" pitchFamily="18" charset="0"/>
                <a:sym typeface="Wingdings" panose="05000000000000000000" pitchFamily="2" charset="2"/>
              </a:rPr>
              <a:t> </a:t>
            </a:r>
          </a:p>
          <a:p>
            <a:pPr algn="just">
              <a:lnSpc>
                <a:spcPct val="100000"/>
              </a:lnSpc>
            </a:pPr>
            <a:r>
              <a:rPr lang="sr-Latn-ME" sz="1900" b="1" dirty="0">
                <a:effectLst/>
                <a:latin typeface="Lucida Bright" panose="02040602050505020304" pitchFamily="18" charset="0"/>
                <a:sym typeface="Wingdings" panose="05000000000000000000" pitchFamily="2" charset="2"/>
              </a:rPr>
              <a:t>„Kriterijum pristupa tržištu“ je praktično operacionalizovan nizom slučajeva Suda pravde, među kojima se, između ostalih, ističe i</a:t>
            </a:r>
            <a:r>
              <a:rPr lang="sr-Latn-ME" sz="1900" b="1" dirty="0">
                <a:effectLst/>
                <a:latin typeface="Lucida Bright" panose="02040602050505020304" pitchFamily="18" charset="0"/>
              </a:rPr>
              <a:t> slučaj </a:t>
            </a:r>
            <a:r>
              <a:rPr lang="sr-Latn-ME" sz="1900" b="1" i="1" dirty="0">
                <a:effectLst/>
                <a:latin typeface="Lucida Bright" panose="02040602050505020304" pitchFamily="18" charset="0"/>
              </a:rPr>
              <a:t>Gebhard</a:t>
            </a:r>
            <a:r>
              <a:rPr lang="sr-Latn-ME" sz="1900" b="1" dirty="0">
                <a:effectLst/>
                <a:latin typeface="Lucida Bright" panose="02040602050505020304" pitchFamily="18" charset="0"/>
              </a:rPr>
              <a:t> (C-55/94). </a:t>
            </a:r>
            <a:r>
              <a:rPr lang="sr-Latn-ME" sz="1900" b="1" i="1" u="sng" dirty="0">
                <a:effectLst/>
                <a:latin typeface="Lucida Bright" panose="02040602050505020304" pitchFamily="18" charset="0"/>
              </a:rPr>
              <a:t>Gebhard</a:t>
            </a:r>
            <a:r>
              <a:rPr lang="sr-Latn-ME" sz="1900" b="1" u="sng" dirty="0">
                <a:effectLst/>
                <a:latin typeface="Lucida Bright" panose="02040602050505020304" pitchFamily="18" charset="0"/>
              </a:rPr>
              <a:t> formula</a:t>
            </a:r>
            <a:r>
              <a:rPr lang="sr-Latn-ME" sz="1900" b="1" dirty="0">
                <a:effectLst/>
                <a:latin typeface="Lucida Bright" panose="02040602050505020304" pitchFamily="18" charset="0"/>
              </a:rPr>
              <a:t>, između ostalog, ograničavajućom tretira svaku mjeru države članice koja </a:t>
            </a:r>
            <a:r>
              <a:rPr lang="sr-Latn-ME" sz="1900" b="1" dirty="0">
                <a:solidFill>
                  <a:srgbClr val="FF5050"/>
                </a:solidFill>
                <a:effectLst/>
                <a:latin typeface="Lucida Bright" panose="02040602050505020304" pitchFamily="18" charset="0"/>
              </a:rPr>
              <a:t>korišćenje osnovih sloboda čini manje atraktivnim</a:t>
            </a:r>
            <a:r>
              <a:rPr lang="sr-Latn-ME" sz="1900" b="1" dirty="0">
                <a:effectLst/>
                <a:latin typeface="Lucida Bright" panose="02040602050505020304" pitchFamily="18" charset="0"/>
              </a:rPr>
              <a:t> (čime se de facto onemogućava ili otežava pristup tržištu). </a:t>
            </a:r>
          </a:p>
          <a:p>
            <a:pPr algn="just">
              <a:lnSpc>
                <a:spcPct val="100000"/>
              </a:lnSpc>
            </a:pPr>
            <a:r>
              <a:rPr lang="sr-Latn-ME" sz="1900" b="1" dirty="0">
                <a:effectLst/>
                <a:latin typeface="Lucida Bright" panose="02040602050505020304" pitchFamily="18" charset="0"/>
              </a:rPr>
              <a:t>Važno je naglasiti da se, shodno više puta isticanom stavu Suda pravde, </a:t>
            </a:r>
            <a:r>
              <a:rPr lang="sr-Latn-ME" sz="1900" b="1" dirty="0">
                <a:solidFill>
                  <a:srgbClr val="FF5050"/>
                </a:solidFill>
                <a:effectLst/>
                <a:latin typeface="Lucida Bright" panose="02040602050505020304" pitchFamily="18" charset="0"/>
              </a:rPr>
              <a:t>zabrana ograničenja (diskriminatornih i nediskriminatornih odnosi i na države porijekla</a:t>
            </a:r>
            <a:r>
              <a:rPr lang="sr-Latn-ME" sz="1900" b="1" dirty="0">
                <a:effectLst/>
                <a:latin typeface="Lucida Bright" panose="02040602050505020304" pitchFamily="18" charset="0"/>
              </a:rPr>
              <a:t>, koje ne smiju spriječavati ili otežavati poslovno nastanjivanje sopstvenih državljana ili privrednih društava koja imaju sjedište u njima </a:t>
            </a:r>
            <a:r>
              <a:rPr lang="sr-Latn-ME" sz="1850" b="1" dirty="0">
                <a:effectLst/>
                <a:latin typeface="Lucida Bright" panose="02040602050505020304" pitchFamily="18" charset="0"/>
              </a:rPr>
              <a:t>(e.g. </a:t>
            </a:r>
            <a:r>
              <a:rPr lang="en-US" sz="1850" b="1" i="1" dirty="0">
                <a:effectLst/>
                <a:latin typeface="Lucida Bright" panose="02040602050505020304" pitchFamily="18" charset="0"/>
              </a:rPr>
              <a:t>Marks &amp; Spencer</a:t>
            </a:r>
            <a:r>
              <a:rPr lang="en-US" sz="1850" b="1" dirty="0">
                <a:effectLst/>
                <a:latin typeface="Lucida Bright" panose="02040602050505020304" pitchFamily="18" charset="0"/>
              </a:rPr>
              <a:t>, C‑446/03</a:t>
            </a:r>
            <a:r>
              <a:rPr lang="sr-Latn-ME" sz="1850" b="1" dirty="0">
                <a:effectLst/>
                <a:latin typeface="Lucida Bright" panose="02040602050505020304" pitchFamily="18" charset="0"/>
              </a:rPr>
              <a:t>, </a:t>
            </a:r>
            <a:r>
              <a:rPr lang="sr-Latn-ME" sz="1850" b="1" i="1" dirty="0">
                <a:effectLst/>
                <a:latin typeface="Lucida Bright" panose="02040602050505020304" pitchFamily="18" charset="0"/>
              </a:rPr>
              <a:t>X AB </a:t>
            </a:r>
            <a:r>
              <a:rPr lang="en-US" sz="1850" b="1" dirty="0">
                <a:effectLst/>
                <a:latin typeface="Lucida Bright" panose="02040602050505020304" pitchFamily="18" charset="0"/>
              </a:rPr>
              <a:t>C‑686/13</a:t>
            </a:r>
            <a:r>
              <a:rPr lang="sr-Latn-ME" sz="1850" b="1" dirty="0">
                <a:effectLst/>
                <a:latin typeface="Lucida Bright" panose="02040602050505020304" pitchFamily="18" charset="0"/>
              </a:rPr>
              <a:t>). </a:t>
            </a: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3548" y="-124166"/>
            <a:ext cx="1236116" cy="996882"/>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28" y="116632"/>
            <a:ext cx="1961361" cy="792088"/>
          </a:xfrm>
          <a:prstGeom prst="rect">
            <a:avLst/>
          </a:prstGeom>
        </p:spPr>
      </p:pic>
    </p:spTree>
    <p:extLst>
      <p:ext uri="{BB962C8B-B14F-4D97-AF65-F5344CB8AC3E}">
        <p14:creationId xmlns:p14="http://schemas.microsoft.com/office/powerpoint/2010/main" val="12526961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2300" dirty="0">
                <a:latin typeface="Lucida Fax" panose="02060602050505020204" pitchFamily="18" charset="0"/>
              </a:rPr>
              <a:t>- </a:t>
            </a:r>
            <a:r>
              <a:rPr lang="sr-Latn-ME" sz="2500" dirty="0">
                <a:latin typeface="Lucida Fax" panose="02060602050505020204" pitchFamily="18" charset="0"/>
              </a:rPr>
              <a:t>dozvoljena ograničenja: Pisani </a:t>
            </a:r>
            <a:r>
              <a:rPr lang="sr-Latn-ME" sz="2400" dirty="0">
                <a:latin typeface="Lucida Fax" panose="02060602050505020204" pitchFamily="18" charset="0"/>
              </a:rPr>
              <a:t>razlozi opravdanja </a:t>
            </a:r>
            <a:r>
              <a:rPr lang="sr-Latn-ME" sz="2300" dirty="0">
                <a:latin typeface="Lucida Fax" panose="02060602050505020204" pitchFamily="18" charset="0"/>
              </a:rPr>
              <a:t>- </a:t>
            </a:r>
            <a:endParaRPr lang="en-US" sz="2300" i="1" dirty="0">
              <a:latin typeface="Lucida Fax" panose="02060602050505020204" pitchFamily="18" charset="0"/>
            </a:endParaRPr>
          </a:p>
        </p:txBody>
      </p:sp>
      <p:sp>
        <p:nvSpPr>
          <p:cNvPr id="3" name="Content Placeholder 2"/>
          <p:cNvSpPr>
            <a:spLocks noGrp="1"/>
          </p:cNvSpPr>
          <p:nvPr>
            <p:ph idx="1"/>
          </p:nvPr>
        </p:nvSpPr>
        <p:spPr>
          <a:xfrm>
            <a:off x="47328" y="2024844"/>
            <a:ext cx="12025336" cy="4833156"/>
          </a:xfrm>
        </p:spPr>
        <p:txBody>
          <a:bodyPr>
            <a:noAutofit/>
          </a:bodyPr>
          <a:lstStyle/>
          <a:p>
            <a:pPr algn="just">
              <a:lnSpc>
                <a:spcPct val="100000"/>
              </a:lnSpc>
            </a:pPr>
            <a:r>
              <a:rPr lang="sr-Latn-ME" sz="2100" b="1" dirty="0">
                <a:solidFill>
                  <a:srgbClr val="FF5050"/>
                </a:solidFill>
                <a:effectLst/>
                <a:latin typeface="Lucida Bright" panose="02040602050505020304" pitchFamily="18" charset="0"/>
              </a:rPr>
              <a:t>PISANI RAZLOZI OPRAVDANJA. </a:t>
            </a:r>
          </a:p>
          <a:p>
            <a:pPr algn="just">
              <a:lnSpc>
                <a:spcPct val="100000"/>
              </a:lnSpc>
            </a:pPr>
            <a:r>
              <a:rPr lang="sr-Latn-ME" b="1" dirty="0">
                <a:effectLst/>
                <a:latin typeface="Lucida Bright" panose="02040602050505020304" pitchFamily="18" charset="0"/>
              </a:rPr>
              <a:t>Ograničenja slobode poslovnog nastanjivanja dozvoljena formalnim izvorima unijskog prava (čl. 52. UFEU) jesu: </a:t>
            </a:r>
            <a:r>
              <a:rPr lang="sr-Latn-ME" b="1" dirty="0">
                <a:solidFill>
                  <a:srgbClr val="FF5050"/>
                </a:solidFill>
                <a:effectLst/>
                <a:latin typeface="Lucida Bright" panose="02040602050505020304" pitchFamily="18" charset="0"/>
              </a:rPr>
              <a:t>zaštita javnog poretka, sigurnosti (bezbjednosti) i zdravlja (ljudi).</a:t>
            </a:r>
          </a:p>
          <a:p>
            <a:pPr algn="just">
              <a:lnSpc>
                <a:spcPct val="100000"/>
              </a:lnSpc>
            </a:pPr>
            <a:r>
              <a:rPr lang="sr-Latn-ME" b="1" dirty="0">
                <a:solidFill>
                  <a:srgbClr val="FFFF99"/>
                </a:solidFill>
                <a:effectLst/>
                <a:latin typeface="Lucida Bright" panose="02040602050505020304" pitchFamily="18" charset="0"/>
              </a:rPr>
              <a:t>Primjenjuju se jednako na zab</a:t>
            </a:r>
            <a:r>
              <a:rPr lang="en-GB" b="1" dirty="0" err="1">
                <a:solidFill>
                  <a:srgbClr val="FFFF99"/>
                </a:solidFill>
                <a:effectLst/>
                <a:latin typeface="Lucida Bright" panose="02040602050505020304" pitchFamily="18" charset="0"/>
              </a:rPr>
              <a:t>ra</a:t>
            </a:r>
            <a:r>
              <a:rPr lang="sr-Latn-ME" b="1" dirty="0">
                <a:solidFill>
                  <a:srgbClr val="FFFF99"/>
                </a:solidFill>
                <a:effectLst/>
                <a:latin typeface="Lucida Bright" panose="02040602050505020304" pitchFamily="18" charset="0"/>
              </a:rPr>
              <a:t>ne ograničenja, odnosno mjera diskriminatornog i nediskriminatornog karaktera </a:t>
            </a:r>
            <a:r>
              <a:rPr lang="sr-Latn-ME" b="1" dirty="0">
                <a:effectLst/>
                <a:latin typeface="Lucida Bright" panose="02040602050505020304" pitchFamily="18" charset="0"/>
              </a:rPr>
              <a:t>(bez obzira na to što se striktno posmatrajući odnose na zabranu diskriminatornih ograničenja).</a:t>
            </a:r>
          </a:p>
          <a:p>
            <a:pPr algn="just">
              <a:lnSpc>
                <a:spcPct val="100000"/>
              </a:lnSpc>
            </a:pPr>
            <a:r>
              <a:rPr lang="sr-Latn-ME" b="1" dirty="0">
                <a:effectLst/>
                <a:latin typeface="Lucida Bright" panose="02040602050505020304" pitchFamily="18" charset="0"/>
              </a:rPr>
              <a:t>U načelu, pretežno jedinstveni standardi primjene navedenih izuzetaka (prisutnih kod svih sloboda unutrašnjeg tržišta, a posebno slobode kretanja robe), </a:t>
            </a:r>
            <a:r>
              <a:rPr lang="sr-Latn-ME" b="1" i="1" dirty="0">
                <a:effectLst/>
                <a:latin typeface="Lucida Bright" panose="02040602050505020304" pitchFamily="18" charset="0"/>
              </a:rPr>
              <a:t>mutatis mutandis (</a:t>
            </a:r>
            <a:r>
              <a:rPr lang="sr-Latn-ME" b="1" dirty="0">
                <a:effectLst/>
                <a:latin typeface="Lucida Bright" panose="02040602050505020304" pitchFamily="18" charset="0"/>
              </a:rPr>
              <a:t>dakle</a:t>
            </a:r>
            <a:r>
              <a:rPr lang="sr-Latn-ME" b="1" i="1" dirty="0">
                <a:effectLst/>
                <a:latin typeface="Lucida Bright" panose="02040602050505020304" pitchFamily="18" charset="0"/>
              </a:rPr>
              <a:t>, </a:t>
            </a:r>
            <a:r>
              <a:rPr lang="sr-Latn-ME" b="1" dirty="0">
                <a:effectLst/>
                <a:latin typeface="Lucida Bright" panose="02040602050505020304" pitchFamily="18" charset="0"/>
              </a:rPr>
              <a:t>uz neophodna prilagođavanja) primjenjivi su i kod opravdanja ograničenja slobode poslovnog nastanjivanja. </a:t>
            </a:r>
          </a:p>
          <a:p>
            <a:pPr algn="just">
              <a:lnSpc>
                <a:spcPct val="100000"/>
              </a:lnSpc>
            </a:pPr>
            <a:r>
              <a:rPr lang="sr-Latn-ME" b="1" dirty="0">
                <a:effectLst/>
                <a:latin typeface="Lucida Bright" panose="02040602050505020304" pitchFamily="18" charset="0"/>
              </a:rPr>
              <a:t>Međutim, vrijedi podcrtati da je riječ o autonomnim pojmovima unijskog prava za koje važi princip </a:t>
            </a:r>
            <a:r>
              <a:rPr lang="sr-Latn-ME" b="1" dirty="0">
                <a:solidFill>
                  <a:srgbClr val="FF5050"/>
                </a:solidFill>
                <a:effectLst/>
                <a:latin typeface="Lucida Bright" panose="02040602050505020304" pitchFamily="18" charset="0"/>
              </a:rPr>
              <a:t>uskog tumačenja izuzetaka.</a:t>
            </a:r>
            <a:endParaRPr lang="sr-Latn-ME" b="1" dirty="0">
              <a:effectLst/>
              <a:latin typeface="Lucida Bright" panose="02040602050505020304" pitchFamily="18" charset="0"/>
            </a:endParaRPr>
          </a:p>
          <a:p>
            <a:pPr algn="just">
              <a:lnSpc>
                <a:spcPct val="100000"/>
              </a:lnSpc>
            </a:pP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3548" y="-124166"/>
            <a:ext cx="1236116" cy="996882"/>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28" y="80628"/>
            <a:ext cx="1961361" cy="792088"/>
          </a:xfrm>
          <a:prstGeom prst="rect">
            <a:avLst/>
          </a:prstGeom>
        </p:spPr>
      </p:pic>
    </p:spTree>
    <p:extLst>
      <p:ext uri="{BB962C8B-B14F-4D97-AF65-F5344CB8AC3E}">
        <p14:creationId xmlns:p14="http://schemas.microsoft.com/office/powerpoint/2010/main" val="40613303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88" y="908720"/>
            <a:ext cx="1216935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2300" dirty="0">
                <a:latin typeface="Lucida Fax" panose="02060602050505020204" pitchFamily="18" charset="0"/>
              </a:rPr>
              <a:t>- </a:t>
            </a:r>
            <a:r>
              <a:rPr lang="sr-Latn-ME" sz="2500" dirty="0">
                <a:latin typeface="Lucida Fax" panose="02060602050505020204" pitchFamily="18" charset="0"/>
              </a:rPr>
              <a:t>dozvoljena ograničenja: nepisani </a:t>
            </a:r>
            <a:r>
              <a:rPr lang="sr-Latn-ME" sz="2400" dirty="0">
                <a:latin typeface="Lucida Fax" panose="02060602050505020204" pitchFamily="18" charset="0"/>
              </a:rPr>
              <a:t>razlozi opravdanja </a:t>
            </a:r>
            <a:r>
              <a:rPr lang="sr-Latn-ME" sz="2300" dirty="0">
                <a:latin typeface="Lucida Fax" panose="02060602050505020204" pitchFamily="18" charset="0"/>
              </a:rPr>
              <a:t>- </a:t>
            </a:r>
            <a:endParaRPr lang="en-US" sz="2300" i="1"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2100" b="1" dirty="0">
                <a:solidFill>
                  <a:srgbClr val="FF5050"/>
                </a:solidFill>
                <a:effectLst/>
                <a:latin typeface="Lucida Bright" panose="02040602050505020304" pitchFamily="18" charset="0"/>
              </a:rPr>
              <a:t>NEPISANI RAZLOZI OPRAVDANJA. </a:t>
            </a:r>
          </a:p>
          <a:p>
            <a:pPr algn="just">
              <a:lnSpc>
                <a:spcPct val="100000"/>
              </a:lnSpc>
            </a:pPr>
            <a:r>
              <a:rPr lang="sr-Latn-ME" b="1" dirty="0">
                <a:effectLst/>
                <a:latin typeface="Lucida Bright" panose="02040602050505020304" pitchFamily="18" charset="0"/>
              </a:rPr>
              <a:t>Nediskriminatorna ograničenja (jednako primjenjive mjere) mogu biti opravdane i kao takve dozvoljene (dopuštene) osnovom prinudnih zahtjeva opšteg interesa, shodno standardima iz slučajeva </a:t>
            </a:r>
            <a:r>
              <a:rPr lang="sr-Latn-ME" b="1" i="1" dirty="0">
                <a:effectLst/>
                <a:latin typeface="Lucida Bright" panose="02040602050505020304" pitchFamily="18" charset="0"/>
              </a:rPr>
              <a:t>Cassis de Dijon </a:t>
            </a:r>
            <a:r>
              <a:rPr lang="sr-Latn-ME" b="1" dirty="0">
                <a:effectLst/>
                <a:latin typeface="Lucida Bright" panose="02040602050505020304" pitchFamily="18" charset="0"/>
              </a:rPr>
              <a:t>i </a:t>
            </a:r>
            <a:r>
              <a:rPr lang="sr-Latn-ME" b="1" i="1" dirty="0">
                <a:effectLst/>
                <a:latin typeface="Lucida Bright" panose="02040602050505020304" pitchFamily="18" charset="0"/>
              </a:rPr>
              <a:t>Gebhard</a:t>
            </a:r>
            <a:r>
              <a:rPr lang="sr-Latn-ME" b="1" dirty="0">
                <a:effectLst/>
                <a:latin typeface="Lucida Bright" panose="02040602050505020304" pitchFamily="18" charset="0"/>
              </a:rPr>
              <a:t>. </a:t>
            </a:r>
          </a:p>
          <a:p>
            <a:pPr algn="just">
              <a:lnSpc>
                <a:spcPct val="100000"/>
              </a:lnSpc>
            </a:pPr>
            <a:r>
              <a:rPr lang="sr-Latn-ME" b="1" dirty="0">
                <a:effectLst/>
                <a:latin typeface="Lucida Bright" panose="02040602050505020304" pitchFamily="18" charset="0"/>
              </a:rPr>
              <a:t>Preciznije, Gebhard (</a:t>
            </a:r>
            <a:r>
              <a:rPr lang="sr-Latn-ME" b="1" i="1" dirty="0">
                <a:effectLst/>
                <a:latin typeface="Lucida Bright" panose="02040602050505020304" pitchFamily="18" charset="0"/>
              </a:rPr>
              <a:t>Gebhard</a:t>
            </a:r>
            <a:r>
              <a:rPr lang="sr-Latn-ME" b="1" dirty="0">
                <a:effectLst/>
                <a:latin typeface="Lucida Bright" panose="02040602050505020304" pitchFamily="18" charset="0"/>
              </a:rPr>
              <a:t> </a:t>
            </a:r>
            <a:r>
              <a:rPr lang="en-US" b="1" dirty="0">
                <a:effectLst/>
              </a:rPr>
              <a:t>C-55/94</a:t>
            </a:r>
            <a:r>
              <a:rPr lang="sr-Latn-ME" b="1" dirty="0">
                <a:effectLst/>
                <a:latin typeface="Lucida Bright" panose="02040602050505020304" pitchFamily="18" charset="0"/>
              </a:rPr>
              <a:t>) formula koja inkorporira standard iz Cassis-a ograničavajućom tretira svaku mjeru koja </a:t>
            </a:r>
            <a:r>
              <a:rPr lang="sr-Latn-ME" b="1" dirty="0">
                <a:solidFill>
                  <a:srgbClr val="FF5050"/>
                </a:solidFill>
                <a:effectLst/>
                <a:latin typeface="Lucida Bright" panose="02040602050505020304" pitchFamily="18" charset="0"/>
              </a:rPr>
              <a:t>korišćenje osnovih sloboda čini manje atraktivnim</a:t>
            </a:r>
            <a:r>
              <a:rPr lang="sr-Latn-ME" b="1" dirty="0">
                <a:effectLst/>
                <a:latin typeface="Lucida Bright" panose="02040602050505020304" pitchFamily="18" charset="0"/>
              </a:rPr>
              <a:t>, ali ostavlja mogućnost dozvole restriktivne mjere/ograničenja u slučaju ispunjenosti sljedećih uslova: </a:t>
            </a:r>
          </a:p>
          <a:p>
            <a:pPr marL="0" indent="0" algn="just">
              <a:lnSpc>
                <a:spcPct val="100000"/>
              </a:lnSpc>
              <a:buNone/>
            </a:pPr>
            <a:r>
              <a:rPr lang="sr-Latn-ME" b="1" dirty="0">
                <a:solidFill>
                  <a:srgbClr val="FF5050"/>
                </a:solidFill>
                <a:effectLst/>
                <a:latin typeface="Lucida Bright" panose="02040602050505020304" pitchFamily="18" charset="0"/>
              </a:rPr>
              <a:t>1)  </a:t>
            </a:r>
            <a:r>
              <a:rPr lang="sr-Latn-ME" b="1" dirty="0">
                <a:effectLst/>
                <a:latin typeface="Lucida Bright" panose="02040602050505020304" pitchFamily="18" charset="0"/>
              </a:rPr>
              <a:t>da je riječ o mjeri nediskriminatorne prirode, </a:t>
            </a:r>
          </a:p>
          <a:p>
            <a:pPr marL="0" indent="0" algn="just">
              <a:lnSpc>
                <a:spcPct val="100000"/>
              </a:lnSpc>
              <a:buNone/>
            </a:pPr>
            <a:r>
              <a:rPr lang="sr-Latn-ME" b="1" dirty="0">
                <a:solidFill>
                  <a:srgbClr val="FF5050"/>
                </a:solidFill>
                <a:effectLst/>
                <a:latin typeface="Lucida Bright" panose="02040602050505020304" pitchFamily="18" charset="0"/>
              </a:rPr>
              <a:t>2)</a:t>
            </a:r>
            <a:r>
              <a:rPr lang="sr-Latn-ME" b="1" dirty="0">
                <a:effectLst/>
                <a:latin typeface="Lucida Bright" panose="02040602050505020304" pitchFamily="18" charset="0"/>
              </a:rPr>
              <a:t>  da postoji prinudni zahtjev od opšteg interesa („</a:t>
            </a:r>
            <a:r>
              <a:rPr lang="sr-Latn-ME" b="1" u="sng" dirty="0">
                <a:effectLst/>
                <a:latin typeface="Lucida Bright" panose="02040602050505020304" pitchFamily="18" charset="0"/>
              </a:rPr>
              <a:t>Cassis de Dijon element</a:t>
            </a:r>
            <a:r>
              <a:rPr lang="sr-Latn-ME" b="1" dirty="0">
                <a:effectLst/>
                <a:latin typeface="Lucida Bright" panose="02040602050505020304" pitchFamily="18" charset="0"/>
              </a:rPr>
              <a:t>“), </a:t>
            </a:r>
          </a:p>
          <a:p>
            <a:pPr marL="0" indent="0" algn="just">
              <a:lnSpc>
                <a:spcPct val="100000"/>
              </a:lnSpc>
              <a:buNone/>
            </a:pPr>
            <a:r>
              <a:rPr lang="sr-Latn-ME" b="1" dirty="0">
                <a:solidFill>
                  <a:srgbClr val="FF5050"/>
                </a:solidFill>
                <a:effectLst/>
                <a:latin typeface="Lucida Bright" panose="02040602050505020304" pitchFamily="18" charset="0"/>
              </a:rPr>
              <a:t>3) </a:t>
            </a:r>
            <a:r>
              <a:rPr lang="sr-Latn-ME" b="1" dirty="0">
                <a:effectLst/>
                <a:latin typeface="Lucida Bright" panose="02040602050505020304" pitchFamily="18" charset="0"/>
              </a:rPr>
              <a:t>da je riječ o mjerama koje mogu proći test proporcionalnosti </a:t>
            </a:r>
            <a:r>
              <a:rPr lang="sr-Latn-ME" b="1" dirty="0">
                <a:effectLst/>
                <a:latin typeface="Lucida Bright" panose="02040602050505020304" pitchFamily="18" charset="0"/>
                <a:sym typeface="Wingdings" panose="05000000000000000000" pitchFamily="2" charset="2"/>
              </a:rPr>
              <a:t>(prikladnost, nužnost i primjerenost i legitimnost).</a:t>
            </a:r>
          </a:p>
          <a:p>
            <a:pPr marL="0" indent="0" algn="just">
              <a:lnSpc>
                <a:spcPct val="100000"/>
              </a:lnSpc>
              <a:buNone/>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3548" y="-124166"/>
            <a:ext cx="1236116" cy="996882"/>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98630"/>
            <a:ext cx="1961361" cy="792088"/>
          </a:xfrm>
          <a:prstGeom prst="rect">
            <a:avLst/>
          </a:prstGeom>
        </p:spPr>
      </p:pic>
    </p:spTree>
    <p:extLst>
      <p:ext uri="{BB962C8B-B14F-4D97-AF65-F5344CB8AC3E}">
        <p14:creationId xmlns:p14="http://schemas.microsoft.com/office/powerpoint/2010/main" val="19890005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836712"/>
            <a:ext cx="12025336" cy="1044116"/>
          </a:xfrm>
        </p:spPr>
        <p:txBody>
          <a:bodyPr>
            <a:noAutofit/>
          </a:bodyPr>
          <a:lstStyle/>
          <a:p>
            <a:r>
              <a:rPr lang="sr-Latn-ME" sz="2800" dirty="0">
                <a:latin typeface="Lucida Fax" panose="02060602050505020204" pitchFamily="18" charset="0"/>
              </a:rPr>
              <a:t>Konvergencija slobode poslovnog nastanjivanja i slobode pružanja usluga: </a:t>
            </a:r>
            <a:r>
              <a:rPr lang="sr-Latn-ME" sz="2800" dirty="0">
                <a:solidFill>
                  <a:srgbClr val="FF5050"/>
                </a:solidFill>
                <a:latin typeface="Lucida Fax" panose="02060602050505020204" pitchFamily="18" charset="0"/>
              </a:rPr>
              <a:t>Jedna Sloboda ili dvije ?</a:t>
            </a:r>
            <a:endParaRPr lang="en-US" sz="3200" dirty="0">
              <a:solidFill>
                <a:srgbClr val="FF5050"/>
              </a:solidFill>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800" b="1" dirty="0">
                <a:effectLst/>
                <a:latin typeface="Lucida Bright" panose="02040602050505020304" pitchFamily="18" charset="0"/>
              </a:rPr>
              <a:t>Tradicionalno, pravo (sloboda) poslovnog nastanjivanja (eng. „right of establishment“) i sloboda pružanja usluga podvode se pod </a:t>
            </a:r>
            <a:r>
              <a:rPr lang="sr-Latn-ME" sz="1800" b="1" dirty="0">
                <a:solidFill>
                  <a:srgbClr val="FF5050"/>
                </a:solidFill>
                <a:effectLst/>
                <a:latin typeface="Lucida Bright" panose="02040602050505020304" pitchFamily="18" charset="0"/>
              </a:rPr>
              <a:t>slobodu pružanja usluga u širem smislu</a:t>
            </a:r>
            <a:r>
              <a:rPr lang="sr-Latn-ME" sz="1800" b="1" dirty="0">
                <a:effectLst/>
                <a:latin typeface="Lucida Bright" panose="02040602050505020304" pitchFamily="18" charset="0"/>
              </a:rPr>
              <a:t>, kao jednu o četiri tradicionalne slobode kretanja na unutrašnjem tržištu. Kao takve ih često tretiraju i institucije Evropske unije.</a:t>
            </a:r>
          </a:p>
          <a:p>
            <a:pPr algn="just">
              <a:lnSpc>
                <a:spcPct val="100000"/>
              </a:lnSpc>
            </a:pPr>
            <a:r>
              <a:rPr lang="sr-Latn-ME" sz="1900" b="1" u="sng" dirty="0">
                <a:effectLst/>
                <a:latin typeface="Lucida Bright" panose="02040602050505020304" pitchFamily="18" charset="0"/>
              </a:rPr>
              <a:t>Evropska komisija</a:t>
            </a:r>
            <a:r>
              <a:rPr lang="sr-Latn-ME" sz="1800" b="1" dirty="0">
                <a:effectLst/>
                <a:latin typeface="Lucida Bright" panose="02040602050505020304" pitchFamily="18" charset="0"/>
              </a:rPr>
              <a:t>, u pristupnim pregovorima sa državama kandidatima, prva četiri poglavlja pregovora veže za četiri slobode unutrašnjeg tržišta (P1. Sloboda kretanja robe; P2. Sloboda kretanja radnika, P.3. Pravo poslovnog nastanjivanja i sloboda pružanja usluga, P4. Sloboda kretanja kapitala). Dakle, </a:t>
            </a:r>
            <a:r>
              <a:rPr lang="sr-Latn-ME" sz="1800" b="1" dirty="0">
                <a:solidFill>
                  <a:srgbClr val="FF5050"/>
                </a:solidFill>
                <a:effectLst/>
                <a:latin typeface="Lucida Bright" panose="02040602050505020304" pitchFamily="18" charset="0"/>
              </a:rPr>
              <a:t>tretirajući pravo poslovnog nastanjivanja i slobodu pružanja usluga kao jedinstven koncept</a:t>
            </a:r>
            <a:r>
              <a:rPr lang="sr-Latn-ME" sz="1800" b="1" dirty="0">
                <a:effectLst/>
                <a:latin typeface="Lucida Bright" panose="02040602050505020304" pitchFamily="18" charset="0"/>
              </a:rPr>
              <a:t>. </a:t>
            </a:r>
          </a:p>
          <a:p>
            <a:pPr algn="just">
              <a:lnSpc>
                <a:spcPct val="100000"/>
              </a:lnSpc>
            </a:pPr>
            <a:r>
              <a:rPr lang="sr-Latn-ME" sz="1900" b="1" u="sng" dirty="0">
                <a:effectLst/>
                <a:latin typeface="Lucida Bright" panose="02040602050505020304" pitchFamily="18" charset="0"/>
              </a:rPr>
              <a:t>Evropski Parlament </a:t>
            </a:r>
            <a:r>
              <a:rPr lang="sr-Latn-ME" sz="1800" b="1" dirty="0">
                <a:effectLst/>
                <a:latin typeface="Lucida Bright" panose="02040602050505020304" pitchFamily="18" charset="0"/>
              </a:rPr>
              <a:t>na svojoj zvaničnoj stranici definiše </a:t>
            </a:r>
            <a:r>
              <a:rPr lang="sr-Latn-ME" sz="1800" b="1" u="sng" dirty="0">
                <a:effectLst/>
                <a:latin typeface="Lucida Bright" panose="02040602050505020304" pitchFamily="18" charset="0"/>
              </a:rPr>
              <a:t>pravo poslovnog nastanjivanja i slobodu pružanja usluga </a:t>
            </a:r>
            <a:r>
              <a:rPr lang="sr-Latn-ME" sz="1800" b="1" dirty="0">
                <a:effectLst/>
                <a:latin typeface="Lucida Bright" panose="02040602050505020304" pitchFamily="18" charset="0"/>
              </a:rPr>
              <a:t>kao jedinstven koncept, tj. „</a:t>
            </a:r>
            <a:r>
              <a:rPr lang="sr-Latn-ME" sz="1800" b="1" dirty="0">
                <a:solidFill>
                  <a:srgbClr val="FFFF99"/>
                </a:solidFill>
                <a:effectLst/>
                <a:latin typeface="Lucida Bright" panose="02040602050505020304" pitchFamily="18" charset="0"/>
              </a:rPr>
              <a:t>pravo fizičkih i pravnih lica iz člana 54. UFEU, koja zakonito djeluju u državi članici da: </a:t>
            </a:r>
          </a:p>
          <a:p>
            <a:pPr marL="342900" indent="-342900" algn="just">
              <a:lnSpc>
                <a:spcPct val="100000"/>
              </a:lnSpc>
              <a:buFont typeface="+mj-lt"/>
              <a:buAutoNum type="arabicParenR"/>
            </a:pPr>
            <a:r>
              <a:rPr lang="sr-Latn-ME" sz="1800" b="1" dirty="0">
                <a:solidFill>
                  <a:srgbClr val="FFFF99"/>
                </a:solidFill>
                <a:effectLst/>
                <a:latin typeface="Lucida Bright" panose="02040602050505020304" pitchFamily="18" charset="0"/>
              </a:rPr>
              <a:t>obavljaju ekonomsku aktivnost </a:t>
            </a:r>
            <a:r>
              <a:rPr lang="sr-Latn-ME" sz="1800" b="1" u="sng" dirty="0">
                <a:solidFill>
                  <a:srgbClr val="FFFF99"/>
                </a:solidFill>
                <a:effectLst/>
                <a:latin typeface="Lucida Bright" panose="02040602050505020304" pitchFamily="18" charset="0"/>
              </a:rPr>
              <a:t>na stabilan i kontinuiran način </a:t>
            </a:r>
            <a:r>
              <a:rPr lang="sr-Latn-ME" sz="1800" b="1" dirty="0">
                <a:solidFill>
                  <a:srgbClr val="FFFF99"/>
                </a:solidFill>
                <a:effectLst/>
                <a:latin typeface="Lucida Bright" panose="02040602050505020304" pitchFamily="18" charset="0"/>
              </a:rPr>
              <a:t>u drugoj državi članici (sloboda nastanjivanja) ili</a:t>
            </a:r>
          </a:p>
          <a:p>
            <a:pPr marL="342900" indent="-342900" algn="just">
              <a:lnSpc>
                <a:spcPct val="100000"/>
              </a:lnSpc>
              <a:buFont typeface="+mj-lt"/>
              <a:buAutoNum type="arabicParenR"/>
            </a:pPr>
            <a:r>
              <a:rPr lang="sr-Latn-ME" sz="1800" b="1" dirty="0">
                <a:solidFill>
                  <a:srgbClr val="FFFF99"/>
                </a:solidFill>
                <a:effectLst/>
                <a:latin typeface="Lucida Bright" panose="02040602050505020304" pitchFamily="18" charset="0"/>
              </a:rPr>
              <a:t>nude i pružaju usluge u drugoj državi članici </a:t>
            </a:r>
            <a:r>
              <a:rPr lang="sr-Latn-ME" sz="1800" b="1" u="sng" dirty="0">
                <a:solidFill>
                  <a:srgbClr val="FFFF99"/>
                </a:solidFill>
                <a:effectLst/>
                <a:latin typeface="Lucida Bright" panose="02040602050505020304" pitchFamily="18" charset="0"/>
              </a:rPr>
              <a:t>na privremenoj osnovi</a:t>
            </a:r>
            <a:r>
              <a:rPr lang="sr-Latn-ME" sz="1800" b="1" dirty="0">
                <a:solidFill>
                  <a:srgbClr val="FFFF99"/>
                </a:solidFill>
                <a:effectLst/>
                <a:latin typeface="Lucida Bright" panose="02040602050505020304" pitchFamily="18" charset="0"/>
              </a:rPr>
              <a:t>, ostajući u državi porijekla</a:t>
            </a:r>
            <a:r>
              <a:rPr lang="sr-Latn-ME" sz="1800" b="1" dirty="0">
                <a:effectLst/>
                <a:latin typeface="Lucida Bright" panose="02040602050505020304" pitchFamily="18" charset="0"/>
              </a:rPr>
              <a:t>.“ </a:t>
            </a:r>
            <a:endParaRPr lang="sr-Latn-ME" sz="1800" b="1" dirty="0">
              <a:effectLst/>
              <a:latin typeface="Lucida Bright" panose="02040602050505020304" pitchFamily="18" charset="0"/>
              <a:sym typeface="Wingdings" panose="05000000000000000000" pitchFamily="2" charset="2"/>
            </a:endParaRPr>
          </a:p>
          <a:p>
            <a:pPr marL="457200" indent="-457200" algn="just">
              <a:lnSpc>
                <a:spcPct val="100000"/>
              </a:lnSpc>
              <a:buFont typeface="+mj-lt"/>
              <a:buAutoNum type="arabicParenR"/>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1064551" y="0"/>
            <a:ext cx="1155365" cy="931759"/>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39671"/>
            <a:ext cx="1961361" cy="792088"/>
          </a:xfrm>
          <a:prstGeom prst="rect">
            <a:avLst/>
          </a:prstGeom>
        </p:spPr>
      </p:pic>
    </p:spTree>
    <p:extLst>
      <p:ext uri="{BB962C8B-B14F-4D97-AF65-F5344CB8AC3E}">
        <p14:creationId xmlns:p14="http://schemas.microsoft.com/office/powerpoint/2010/main" val="141380874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2800" dirty="0">
                <a:latin typeface="Lucida Fax" panose="02060602050505020204" pitchFamily="18" charset="0"/>
              </a:rPr>
              <a:t>Konvergencija slobode poslovnog nastanjivanja i slobode pružanja usluga: </a:t>
            </a:r>
            <a:r>
              <a:rPr lang="sr-Latn-ME" sz="2800" dirty="0">
                <a:solidFill>
                  <a:srgbClr val="FF5050"/>
                </a:solidFill>
                <a:latin typeface="Lucida Fax" panose="02060602050505020204" pitchFamily="18" charset="0"/>
              </a:rPr>
              <a:t>Jedna Sloboda ili dvije ?</a:t>
            </a:r>
            <a:endParaRPr lang="en-US" sz="3200" dirty="0">
              <a:solidFill>
                <a:srgbClr val="FF5050"/>
              </a:solidFill>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800" b="1" u="sng" dirty="0">
                <a:effectLst/>
                <a:latin typeface="Lucida Bright" panose="02040602050505020304" pitchFamily="18" charset="0"/>
              </a:rPr>
              <a:t>Na drugoj strani</a:t>
            </a:r>
            <a:r>
              <a:rPr lang="sr-Latn-ME" sz="1800" b="1" dirty="0">
                <a:effectLst/>
                <a:latin typeface="Lucida Bright" panose="02040602050505020304" pitchFamily="18" charset="0"/>
              </a:rPr>
              <a:t>, UFEU posebno uređuje ove dvije slobode, pa se shodno tome nije moglo izbjeći povremeno povlačenje razlike između njih. </a:t>
            </a:r>
          </a:p>
          <a:p>
            <a:pPr algn="just">
              <a:lnSpc>
                <a:spcPct val="100000"/>
              </a:lnSpc>
            </a:pPr>
            <a:r>
              <a:rPr lang="sr-Latn-ME" sz="1800" b="1" dirty="0">
                <a:effectLst/>
                <a:latin typeface="Lucida Bright" panose="02040602050505020304" pitchFamily="18" charset="0"/>
              </a:rPr>
              <a:t>Tako je Sud pravde zauzeo stanovište da se sloboda nastanjivanja, tj. odgovarajuće odredbe UFEU primjenjuju kada pružalac usluga na </a:t>
            </a:r>
            <a:r>
              <a:rPr lang="sr-Latn-ME" sz="1800" b="1" dirty="0">
                <a:solidFill>
                  <a:srgbClr val="FF5050"/>
                </a:solidFill>
                <a:effectLst/>
                <a:latin typeface="Lucida Bright" panose="02040602050505020304" pitchFamily="18" charset="0"/>
              </a:rPr>
              <a:t>stabilan</a:t>
            </a:r>
            <a:r>
              <a:rPr lang="sr-Latn-ME" sz="1800" b="1" dirty="0">
                <a:effectLst/>
                <a:latin typeface="Lucida Bright" panose="02040602050505020304" pitchFamily="18" charset="0"/>
              </a:rPr>
              <a:t> i </a:t>
            </a:r>
            <a:r>
              <a:rPr lang="sr-Latn-ME" sz="1800" b="1" dirty="0">
                <a:solidFill>
                  <a:srgbClr val="FF5050"/>
                </a:solidFill>
                <a:effectLst/>
                <a:latin typeface="Lucida Bright" panose="02040602050505020304" pitchFamily="18" charset="0"/>
              </a:rPr>
              <a:t>kontinuiran</a:t>
            </a:r>
            <a:r>
              <a:rPr lang="sr-Latn-ME" sz="1800" b="1" dirty="0">
                <a:effectLst/>
                <a:latin typeface="Lucida Bright" panose="02040602050505020304" pitchFamily="18" charset="0"/>
              </a:rPr>
              <a:t> način obavlja ekonomsku aktivnost na teritoriji države prijema, </a:t>
            </a:r>
            <a:r>
              <a:rPr lang="sr-Latn-ME" sz="1800" b="1" dirty="0">
                <a:solidFill>
                  <a:srgbClr val="FF5050"/>
                </a:solidFill>
                <a:effectLst/>
                <a:latin typeface="Lucida Bright" panose="02040602050505020304" pitchFamily="18" charset="0"/>
              </a:rPr>
              <a:t>u svojstu samopozaposlenog lica </a:t>
            </a:r>
            <a:r>
              <a:rPr lang="sr-Latn-ME" sz="1800" b="1" dirty="0">
                <a:effectLst/>
                <a:latin typeface="Lucida Bright" panose="02040602050505020304" pitchFamily="18" charset="0"/>
              </a:rPr>
              <a:t>(e.g. preduzetnika) ili kroz određenu poslovnu formu (e.g. osnivanje društva ćerke, osnivanje dijela stranog društva…)</a:t>
            </a:r>
          </a:p>
          <a:p>
            <a:pPr algn="just">
              <a:lnSpc>
                <a:spcPct val="100000"/>
              </a:lnSpc>
            </a:pPr>
            <a:r>
              <a:rPr lang="sr-Latn-ME" sz="1800" b="1" dirty="0">
                <a:effectLst/>
                <a:latin typeface="Lucida Bright" panose="02040602050505020304" pitchFamily="18" charset="0"/>
              </a:rPr>
              <a:t>Sloboda pružanja usluga podrazumijeva </a:t>
            </a:r>
            <a:r>
              <a:rPr lang="sr-Latn-ME" sz="1800" b="1" dirty="0">
                <a:solidFill>
                  <a:srgbClr val="FF5050"/>
                </a:solidFill>
                <a:effectLst/>
                <a:latin typeface="Lucida Bright" panose="02040602050505020304" pitchFamily="18" charset="0"/>
              </a:rPr>
              <a:t>povremeno, neredovno </a:t>
            </a:r>
            <a:r>
              <a:rPr lang="sr-Latn-ME" sz="1800" b="1" dirty="0">
                <a:effectLst/>
                <a:latin typeface="Lucida Bright" panose="02040602050505020304" pitchFamily="18" charset="0"/>
              </a:rPr>
              <a:t>(u nejednakim intervalima) </a:t>
            </a:r>
            <a:r>
              <a:rPr lang="sr-Latn-ME" sz="1800" b="1" dirty="0">
                <a:solidFill>
                  <a:srgbClr val="FF5050"/>
                </a:solidFill>
                <a:effectLst/>
                <a:latin typeface="Lucida Bright" panose="02040602050505020304" pitchFamily="18" charset="0"/>
              </a:rPr>
              <a:t>i slabije organizovano pružanje usluga licima u državi prijema</a:t>
            </a:r>
            <a:r>
              <a:rPr lang="sr-Latn-ME" sz="1800" b="1" dirty="0">
                <a:effectLst/>
                <a:latin typeface="Lucida Bright" panose="02040602050505020304" pitchFamily="18" charset="0"/>
              </a:rPr>
              <a:t>, bez stabilnog i kontinuiranog prisustva pružoaca usluga u državi prijema. </a:t>
            </a:r>
            <a:r>
              <a:rPr lang="sr-Latn-ME" sz="1800" b="1" u="sng" dirty="0">
                <a:solidFill>
                  <a:srgbClr val="FFFF99"/>
                </a:solidFill>
                <a:effectLst/>
                <a:latin typeface="Lucida Bright" panose="02040602050505020304" pitchFamily="18" charset="0"/>
              </a:rPr>
              <a:t>Pri čemu pružalac usluga, po pravilu, zadržava boravište na teritoriji države domaćina. </a:t>
            </a:r>
          </a:p>
          <a:p>
            <a:pPr algn="just">
              <a:lnSpc>
                <a:spcPct val="100000"/>
              </a:lnSpc>
            </a:pPr>
            <a:r>
              <a:rPr lang="sr-Latn-ME" sz="1900" b="1" dirty="0">
                <a:effectLst/>
                <a:latin typeface="Lucida Bright" panose="02040602050505020304" pitchFamily="18" charset="0"/>
              </a:rPr>
              <a:t>Međutim, u pojedinim slučajevima, polazeći od čl. 57. st. 2 UFEU </a:t>
            </a:r>
            <a:r>
              <a:rPr lang="sr-Latn-ME" sz="1900" dirty="0">
                <a:solidFill>
                  <a:srgbClr val="FFFF99"/>
                </a:solidFill>
                <a:effectLst/>
                <a:latin typeface="Lucida Sans Unicode" panose="020B0602030504020204" pitchFamily="34" charset="0"/>
                <a:cs typeface="Lucida Sans Unicode" panose="020B0602030504020204" pitchFamily="34" charset="0"/>
              </a:rPr>
              <a:t>(„…pružalac usluga može, da bi pružao usluge, svoju djelatnost privremeno obavljati u državi članici u kojoj se usluga pruža…“</a:t>
            </a:r>
            <a:r>
              <a:rPr lang="sr-Latn-ME" sz="1900" b="1" dirty="0">
                <a:solidFill>
                  <a:srgbClr val="FFFF99"/>
                </a:solidFill>
                <a:effectLst/>
                <a:latin typeface="Lucida Bright" panose="02040602050505020304" pitchFamily="18" charset="0"/>
              </a:rPr>
              <a:t>) </a:t>
            </a:r>
            <a:r>
              <a:rPr lang="sr-Latn-ME" sz="1900" b="1" dirty="0">
                <a:effectLst/>
                <a:latin typeface="Lucida Bright" panose="02040602050505020304" pitchFamily="18" charset="0"/>
              </a:rPr>
              <a:t>Sud pravde je podveo pod slobodu pružanja usluga upravo pojedine situacije u kojima je pružalac usluge na određeno vrijeme prelazio i boravio u državu čijim državljanima pruža usluge, uspostavljajući pritom i neophodnu (minimalnu) poslovnu infrastrukturu. Slučaj Gebharad (C-55/94)…</a:t>
            </a:r>
            <a:r>
              <a:rPr lang="sr-Latn-ME" sz="1900" b="1" dirty="0">
                <a:solidFill>
                  <a:srgbClr val="FFC000"/>
                </a:solidFill>
                <a:effectLst/>
                <a:latin typeface="Lucida Bright" panose="02040602050505020304" pitchFamily="18" charset="0"/>
              </a:rPr>
              <a:t>-----</a:t>
            </a:r>
            <a:r>
              <a:rPr lang="sr-Latn-ME" sz="1900" b="1" dirty="0">
                <a:solidFill>
                  <a:srgbClr val="FFC000"/>
                </a:solidFill>
                <a:effectLst/>
                <a:latin typeface="Lucida Bright" panose="02040602050505020304" pitchFamily="18" charset="0"/>
                <a:sym typeface="Wingdings" panose="05000000000000000000" pitchFamily="2" charset="2"/>
              </a:rPr>
              <a:t></a:t>
            </a:r>
            <a:endParaRPr lang="sr-Latn-ME" sz="1900" b="1" dirty="0">
              <a:solidFill>
                <a:srgbClr val="FFC000"/>
              </a:solidFill>
              <a:effectLst/>
              <a:latin typeface="Lucida Bright" panose="02040602050505020304" pitchFamily="18" charset="0"/>
            </a:endParaRPr>
          </a:p>
          <a:p>
            <a:pPr marL="0" indent="0" algn="just">
              <a:lnSpc>
                <a:spcPct val="100000"/>
              </a:lnSpc>
              <a:buNone/>
            </a:pPr>
            <a:endParaRPr lang="sr-Latn-ME" sz="1800"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37556"/>
            <a:ext cx="1961361" cy="792088"/>
          </a:xfrm>
          <a:prstGeom prst="rect">
            <a:avLst/>
          </a:prstGeom>
        </p:spPr>
      </p:pic>
    </p:spTree>
    <p:extLst>
      <p:ext uri="{BB962C8B-B14F-4D97-AF65-F5344CB8AC3E}">
        <p14:creationId xmlns:p14="http://schemas.microsoft.com/office/powerpoint/2010/main" val="4835254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2800" dirty="0">
                <a:latin typeface="Lucida Fax" panose="02060602050505020204" pitchFamily="18" charset="0"/>
              </a:rPr>
              <a:t>Konvergencija slobode poslovnog nastanjivanja i slobode pružanja usluga</a:t>
            </a:r>
            <a:r>
              <a:rPr lang="sr-Latn-ME" sz="2800">
                <a:latin typeface="Lucida Fax" panose="02060602050505020204" pitchFamily="18" charset="0"/>
              </a:rPr>
              <a:t>: Jedna ili dvije slobode?</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850" b="1" dirty="0">
                <a:solidFill>
                  <a:srgbClr val="FF5050"/>
                </a:solidFill>
                <a:effectLst/>
                <a:latin typeface="Lucida Bright" panose="02040602050505020304" pitchFamily="18" charset="0"/>
              </a:rPr>
              <a:t>U slučaju Gebhard </a:t>
            </a:r>
            <a:r>
              <a:rPr lang="sr-Latn-ME" sz="1850" b="1" dirty="0">
                <a:effectLst/>
                <a:latin typeface="Lucida Bright" panose="02040602050505020304" pitchFamily="18" charset="0"/>
              </a:rPr>
              <a:t>(C-55/94) Sud pravde je iznio stanovište da </a:t>
            </a:r>
            <a:r>
              <a:rPr lang="sr-Latn-ME" sz="1850" b="1" dirty="0">
                <a:solidFill>
                  <a:srgbClr val="FF5050"/>
                </a:solidFill>
                <a:effectLst/>
                <a:latin typeface="Lucida Bright" panose="02040602050505020304" pitchFamily="18" charset="0"/>
              </a:rPr>
              <a:t>privremena priroda aktivnosti</a:t>
            </a:r>
            <a:r>
              <a:rPr lang="sr-Latn-ME" sz="1850" b="1" dirty="0">
                <a:effectLst/>
                <a:latin typeface="Lucida Bright" panose="02040602050505020304" pitchFamily="18" charset="0"/>
              </a:rPr>
              <a:t>, koja ukazuje na potrebu primjene odredaba UFEU o slobodi pružanja usluga (a ne odredaba o pravu poslovnog nastanjivanja) ima biti ustanovljena ne samo na osnovu trajanja aktivnosti pružanja usluga, već i na osnovu: </a:t>
            </a:r>
            <a:r>
              <a:rPr lang="sr-Latn-ME" sz="1850" b="1" dirty="0">
                <a:solidFill>
                  <a:srgbClr val="FF5050"/>
                </a:solidFill>
                <a:effectLst/>
                <a:latin typeface="Lucida Bright" panose="02040602050505020304" pitchFamily="18" charset="0"/>
              </a:rPr>
              <a:t>1)</a:t>
            </a:r>
            <a:r>
              <a:rPr lang="sr-Latn-ME" sz="1850" b="1" dirty="0">
                <a:effectLst/>
                <a:latin typeface="Lucida Bright" panose="02040602050505020304" pitchFamily="18" charset="0"/>
              </a:rPr>
              <a:t> redovnosti, </a:t>
            </a:r>
            <a:r>
              <a:rPr lang="sr-Latn-ME" sz="1850" b="1" dirty="0">
                <a:solidFill>
                  <a:srgbClr val="FF5050"/>
                </a:solidFill>
                <a:effectLst/>
                <a:latin typeface="Lucida Bright" panose="02040602050505020304" pitchFamily="18" charset="0"/>
              </a:rPr>
              <a:t>2) </a:t>
            </a:r>
            <a:r>
              <a:rPr lang="sr-Latn-ME" sz="1850" b="1" dirty="0">
                <a:effectLst/>
                <a:latin typeface="Lucida Bright" panose="02040602050505020304" pitchFamily="18" charset="0"/>
              </a:rPr>
              <a:t>periodičnosti i </a:t>
            </a:r>
            <a:r>
              <a:rPr lang="sr-Latn-ME" sz="1850" b="1" dirty="0">
                <a:solidFill>
                  <a:srgbClr val="FF5050"/>
                </a:solidFill>
                <a:effectLst/>
                <a:latin typeface="Lucida Bright" panose="02040602050505020304" pitchFamily="18" charset="0"/>
              </a:rPr>
              <a:t>3)</a:t>
            </a:r>
            <a:r>
              <a:rPr lang="sr-Latn-ME" sz="1850" b="1" dirty="0">
                <a:effectLst/>
                <a:latin typeface="Lucida Bright" panose="02040602050505020304" pitchFamily="18" charset="0"/>
              </a:rPr>
              <a:t> kontinuiteta. </a:t>
            </a:r>
          </a:p>
          <a:p>
            <a:pPr algn="just">
              <a:lnSpc>
                <a:spcPct val="100000"/>
              </a:lnSpc>
            </a:pPr>
            <a:r>
              <a:rPr lang="sr-Latn-ME" sz="1850" b="1" dirty="0">
                <a:effectLst/>
                <a:latin typeface="Lucida Bright" panose="02040602050505020304" pitchFamily="18" charset="0"/>
              </a:rPr>
              <a:t>S tim u vezi, Sud pravde je dalje iznio stanovište da bez obzira na okolnost da se sloboda pružanja usluga primjenjuje na slučajeve povremenog, neredovnog i slabije organizovanog posla pružanja usluga, </a:t>
            </a:r>
            <a:r>
              <a:rPr lang="sr-Latn-ME" sz="1850" b="1" dirty="0">
                <a:solidFill>
                  <a:srgbClr val="FF5050"/>
                </a:solidFill>
                <a:effectLst/>
                <a:latin typeface="Lucida Bright" panose="02040602050505020304" pitchFamily="18" charset="0"/>
              </a:rPr>
              <a:t>pružalac usluga može za svoje potrebe uspostaviti neku formu poslovne infrastrukuture u državi prijema </a:t>
            </a:r>
            <a:r>
              <a:rPr lang="sr-Latn-ME" sz="1850" b="1" dirty="0">
                <a:effectLst/>
                <a:latin typeface="Lucida Bright" panose="02040602050505020304" pitchFamily="18" charset="0"/>
              </a:rPr>
              <a:t>(e.g. kancelarije, prostor za čuvanje opreme i sl.).</a:t>
            </a:r>
          </a:p>
          <a:p>
            <a:pPr algn="just">
              <a:lnSpc>
                <a:spcPct val="100000"/>
              </a:lnSpc>
            </a:pPr>
            <a:r>
              <a:rPr lang="sr-Latn-ME" sz="1850" b="1" dirty="0">
                <a:effectLst/>
                <a:latin typeface="Lucida Bright" panose="02040602050505020304" pitchFamily="18" charset="0"/>
              </a:rPr>
              <a:t>Navedeno govori o snažnoj </a:t>
            </a:r>
            <a:r>
              <a:rPr lang="sr-Latn-ME" sz="1850" b="1" dirty="0">
                <a:solidFill>
                  <a:srgbClr val="FF5050"/>
                </a:solidFill>
                <a:effectLst/>
                <a:latin typeface="Lucida Bright" panose="02040602050505020304" pitchFamily="18" charset="0"/>
              </a:rPr>
              <a:t>konvergeniciji dvije slobode</a:t>
            </a:r>
            <a:r>
              <a:rPr lang="sr-Latn-ME" sz="1850" b="1" dirty="0">
                <a:effectLst/>
                <a:latin typeface="Lucida Bright" panose="02040602050505020304" pitchFamily="18" charset="0"/>
              </a:rPr>
              <a:t>, odnosno dva prava i osnovanosti njihovog, makar sa teorijskog i edukativnog stanovišta, jedinstvenog tretmana. </a:t>
            </a:r>
          </a:p>
          <a:p>
            <a:pPr algn="just">
              <a:lnSpc>
                <a:spcPct val="100000"/>
              </a:lnSpc>
            </a:pPr>
            <a:r>
              <a:rPr lang="sr-Latn-ME" sz="1850" b="1" dirty="0">
                <a:effectLst/>
                <a:latin typeface="Lucida Bright" panose="02040602050505020304" pitchFamily="18" charset="0"/>
              </a:rPr>
              <a:t>Najzad, prilikom razgraničenja, Sud pravde, osnovom </a:t>
            </a:r>
            <a:r>
              <a:rPr lang="sr-Latn-ME" sz="1850" b="1" dirty="0">
                <a:solidFill>
                  <a:srgbClr val="FF5050"/>
                </a:solidFill>
                <a:effectLst/>
                <a:latin typeface="Lucida Bright" panose="02040602050505020304" pitchFamily="18" charset="0"/>
              </a:rPr>
              <a:t>„rezidualne prirode“ slobode pružanja usluga, </a:t>
            </a:r>
            <a:r>
              <a:rPr lang="sr-Latn-ME" sz="1850" b="1" dirty="0">
                <a:effectLst/>
                <a:latin typeface="Lucida Bright" panose="02040602050505020304" pitchFamily="18" charset="0"/>
              </a:rPr>
              <a:t>utvrđene negativnom definicijom usluga iz čl. 57. UFEU (istina, sve manje zbog sve izraženijeg značaja sektora usluga na unutrašnjem tržištu), inklinira podvođenju graničnih činjeničnih okolnosti, tj. slučajeva pod</a:t>
            </a:r>
            <a:r>
              <a:rPr lang="en-GB" sz="1850" b="1" dirty="0">
                <a:effectLst/>
                <a:latin typeface="Lucida Bright" panose="02040602050505020304" pitchFamily="18" charset="0"/>
              </a:rPr>
              <a:t> </a:t>
            </a:r>
            <a:r>
              <a:rPr lang="en-GB" sz="1850" b="1" dirty="0" err="1">
                <a:effectLst/>
                <a:latin typeface="Lucida Bright" panose="02040602050505020304" pitchFamily="18" charset="0"/>
              </a:rPr>
              <a:t>slobodu</a:t>
            </a:r>
            <a:r>
              <a:rPr lang="en-GB" sz="1850" b="1" dirty="0">
                <a:effectLst/>
                <a:latin typeface="Lucida Bright" panose="02040602050505020304" pitchFamily="18" charset="0"/>
              </a:rPr>
              <a:t> </a:t>
            </a:r>
            <a:r>
              <a:rPr lang="en-GB" sz="1850" b="1" dirty="0" err="1">
                <a:effectLst/>
                <a:latin typeface="Lucida Bright" panose="02040602050505020304" pitchFamily="18" charset="0"/>
              </a:rPr>
              <a:t>pru</a:t>
            </a:r>
            <a:r>
              <a:rPr lang="sr-Latn-ME" sz="1850" b="1" dirty="0">
                <a:effectLst/>
                <a:latin typeface="Lucida Bright" panose="02040602050505020304" pitchFamily="18" charset="0"/>
              </a:rPr>
              <a:t>ž</a:t>
            </a:r>
            <a:r>
              <a:rPr lang="en-GB" sz="1850" b="1" dirty="0" err="1">
                <a:effectLst/>
                <a:latin typeface="Lucida Bright" panose="02040602050505020304" pitchFamily="18" charset="0"/>
              </a:rPr>
              <a:t>anja</a:t>
            </a:r>
            <a:r>
              <a:rPr lang="en-GB" sz="1850" b="1" dirty="0">
                <a:effectLst/>
                <a:latin typeface="Lucida Bright" panose="02040602050505020304" pitchFamily="18" charset="0"/>
              </a:rPr>
              <a:t> </a:t>
            </a:r>
            <a:r>
              <a:rPr lang="en-GB" sz="1850" b="1" dirty="0" err="1">
                <a:effectLst/>
                <a:latin typeface="Lucida Bright" panose="02040602050505020304" pitchFamily="18" charset="0"/>
              </a:rPr>
              <a:t>usluga</a:t>
            </a:r>
            <a:r>
              <a:rPr lang="sr-Latn-ME" sz="1850" b="1">
                <a:effectLst/>
                <a:latin typeface="Lucida Bright" panose="02040602050505020304" pitchFamily="18" charset="0"/>
              </a:rPr>
              <a:t> </a:t>
            </a:r>
            <a:r>
              <a:rPr lang="sr-Latn-ME" sz="1850">
                <a:solidFill>
                  <a:schemeClr val="tx1">
                    <a:lumMod val="85000"/>
                  </a:schemeClr>
                </a:solidFill>
                <a:effectLst/>
                <a:latin typeface="Lucida Bright" panose="02040602050505020304" pitchFamily="18" charset="0"/>
              </a:rPr>
              <a:t>(</a:t>
            </a:r>
            <a:r>
              <a:rPr lang="sr-Latn-ME" sz="1850" dirty="0">
                <a:solidFill>
                  <a:schemeClr val="tx1">
                    <a:lumMod val="85000"/>
                  </a:schemeClr>
                </a:solidFill>
                <a:effectLst/>
                <a:latin typeface="Leelawadee UI Semilight" panose="020B0402040204020203" pitchFamily="34" charset="-34"/>
                <a:cs typeface="Leelawadee UI Semilight" panose="020B0402040204020203" pitchFamily="34" charset="-34"/>
              </a:rPr>
              <a:t>više o razgraničenju kod slobode pružanja usluga na unutrašnjem tržištu).</a:t>
            </a:r>
            <a:endParaRPr lang="sr-Latn-ME" sz="1850" dirty="0">
              <a:solidFill>
                <a:schemeClr val="tx1">
                  <a:lumMod val="85000"/>
                </a:schemeClr>
              </a:solidFill>
              <a:effectLst/>
              <a:latin typeface="Lucida Bright" panose="02040602050505020304" pitchFamily="18" charset="0"/>
            </a:endParaRPr>
          </a:p>
          <a:p>
            <a:pPr marL="0" indent="0" algn="just">
              <a:lnSpc>
                <a:spcPct val="100000"/>
              </a:lnSpc>
              <a:buNone/>
            </a:pPr>
            <a:endParaRPr lang="sr-Latn-ME" sz="1850"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85301"/>
            <a:ext cx="1961361" cy="792088"/>
          </a:xfrm>
          <a:prstGeom prst="rect">
            <a:avLst/>
          </a:prstGeom>
        </p:spPr>
      </p:pic>
    </p:spTree>
    <p:extLst>
      <p:ext uri="{BB962C8B-B14F-4D97-AF65-F5344CB8AC3E}">
        <p14:creationId xmlns:p14="http://schemas.microsoft.com/office/powerpoint/2010/main" val="38009071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3200" dirty="0">
                <a:latin typeface="Lucida Fax" panose="02060602050505020204" pitchFamily="18" charset="0"/>
              </a:rPr>
              <a:t>- </a:t>
            </a:r>
            <a:r>
              <a:rPr lang="sr-Latn-ME" sz="3200" dirty="0">
                <a:solidFill>
                  <a:srgbClr val="FF9900"/>
                </a:solidFill>
                <a:latin typeface="Lucida Fax" panose="02060602050505020204" pitchFamily="18" charset="0"/>
              </a:rPr>
              <a:t>pojam i pravni izvori </a:t>
            </a:r>
            <a:r>
              <a:rPr lang="sr-Latn-ME" sz="3200" dirty="0">
                <a:latin typeface="Lucida Fax" panose="02060602050505020204" pitchFamily="18" charset="0"/>
              </a:rPr>
              <a:t>- </a:t>
            </a:r>
            <a:endParaRPr lang="en-US" sz="3200" dirty="0">
              <a:latin typeface="Lucida Fax" panose="02060602050505020204" pitchFamily="18" charset="0"/>
            </a:endParaRPr>
          </a:p>
        </p:txBody>
      </p:sp>
      <p:sp>
        <p:nvSpPr>
          <p:cNvPr id="3" name="Content Placeholder 2"/>
          <p:cNvSpPr>
            <a:spLocks noGrp="1"/>
          </p:cNvSpPr>
          <p:nvPr>
            <p:ph idx="1"/>
          </p:nvPr>
        </p:nvSpPr>
        <p:spPr>
          <a:xfrm>
            <a:off x="-168696" y="1916832"/>
            <a:ext cx="12241360" cy="4941168"/>
          </a:xfrm>
        </p:spPr>
        <p:txBody>
          <a:bodyPr>
            <a:noAutofit/>
          </a:bodyPr>
          <a:lstStyle/>
          <a:p>
            <a:pPr algn="just">
              <a:lnSpc>
                <a:spcPct val="100000"/>
              </a:lnSpc>
            </a:pPr>
            <a:r>
              <a:rPr lang="sr-Latn-ME" sz="1900" b="1" u="sng" dirty="0">
                <a:effectLst/>
                <a:latin typeface="Lucida Bright" panose="02040602050505020304" pitchFamily="18" charset="0"/>
                <a:sym typeface="Wingdings" panose="05000000000000000000" pitchFamily="2" charset="2"/>
              </a:rPr>
              <a:t>Sloboda poslovnog nastanjivanja</a:t>
            </a:r>
            <a:r>
              <a:rPr lang="sr-Latn-ME" sz="1900" b="1" dirty="0">
                <a:effectLst/>
                <a:latin typeface="Lucida Bright" panose="02040602050505020304" pitchFamily="18" charset="0"/>
                <a:sym typeface="Wingdings" panose="05000000000000000000" pitchFamily="2" charset="2"/>
              </a:rPr>
              <a:t> je uređena članovim 49 – 55. UFEU.</a:t>
            </a:r>
          </a:p>
          <a:p>
            <a:pPr algn="just">
              <a:lnSpc>
                <a:spcPct val="100000"/>
              </a:lnSpc>
            </a:pPr>
            <a:r>
              <a:rPr lang="sr-Latn-ME" sz="1900" b="1" u="sng" dirty="0">
                <a:solidFill>
                  <a:srgbClr val="FF5050"/>
                </a:solidFill>
                <a:effectLst/>
                <a:latin typeface="Lucida Bright" panose="02040602050505020304" pitchFamily="18" charset="0"/>
                <a:sym typeface="Wingdings" panose="05000000000000000000" pitchFamily="2" charset="2"/>
              </a:rPr>
              <a:t>Član 49 UFEU</a:t>
            </a:r>
            <a:r>
              <a:rPr lang="sr-Latn-ME" sz="1900" b="1" dirty="0">
                <a:solidFill>
                  <a:srgbClr val="FF5050"/>
                </a:solidFill>
                <a:effectLst/>
                <a:latin typeface="Lucida Bright" panose="02040602050505020304" pitchFamily="18" charset="0"/>
                <a:sym typeface="Wingdings" panose="05000000000000000000" pitchFamily="2" charset="2"/>
              </a:rPr>
              <a:t> neposredno utvrđuje slobodu poslovnog nastanjivanja kao</a:t>
            </a:r>
            <a:r>
              <a:rPr lang="sr-Latn-ME" sz="1900" b="1" dirty="0">
                <a:effectLst/>
                <a:latin typeface="Lucida Bright" panose="02040602050505020304" pitchFamily="18" charset="0"/>
                <a:sym typeface="Wingdings" panose="05000000000000000000" pitchFamily="2" charset="2"/>
              </a:rPr>
              <a:t> </a:t>
            </a:r>
            <a:r>
              <a:rPr lang="sr-Latn-ME" sz="1900" b="1" dirty="0">
                <a:solidFill>
                  <a:srgbClr val="FF5050"/>
                </a:solidFill>
                <a:effectLst/>
                <a:latin typeface="Lucida Bright" panose="02040602050505020304" pitchFamily="18" charset="0"/>
                <a:sym typeface="Wingdings" panose="05000000000000000000" pitchFamily="2" charset="2"/>
              </a:rPr>
              <a:t>pravo građana EU da pokrenu i obavljaju samostalnu djelatnost, odnosno da osnuju i upravljaju privrednim subjekatima (privredna društva, dio stranog društva..) u drugoj državi članici. Član 49. UFEU: </a:t>
            </a:r>
          </a:p>
          <a:p>
            <a:pPr algn="just">
              <a:lnSpc>
                <a:spcPct val="100000"/>
              </a:lnSpc>
            </a:pPr>
            <a:r>
              <a:rPr lang="sr-Latn-CS" sz="1800" i="1" dirty="0">
                <a:effectLst/>
                <a:latin typeface="Lucida Bright" panose="02040602050505020304" pitchFamily="18" charset="0"/>
              </a:rPr>
              <a:t>“</a:t>
            </a:r>
            <a:r>
              <a:rPr lang="sr-Latn-CS" sz="1800" dirty="0">
                <a:effectLst/>
                <a:latin typeface="Lucida Bright" panose="02040602050505020304" pitchFamily="18" charset="0"/>
              </a:rPr>
              <a:t>1. U okviru odredaba navedenih u daljem tekstu, zabranjena su ograničenja slobode poslovnog nastanjivanja državljanina jedne države članice na teritoriji druge države članice. Ova zabrana odnosi se i na ograničenja osnivanja zastupništava, podružnica ili zavisnih društava od strane državljana bilo koje države članice nastanjenih na teritoriji bilo koje druge države članice. </a:t>
            </a:r>
          </a:p>
          <a:p>
            <a:pPr algn="just"/>
            <a:r>
              <a:rPr lang="sr-Latn-CS" sz="1800" dirty="0">
                <a:effectLst/>
                <a:latin typeface="Lucida Bright" panose="02040602050505020304" pitchFamily="18" charset="0"/>
              </a:rPr>
              <a:t>2. Sloboda poslovnog nastanjivanja uključuje pravo na započinjanje i obavljanje djelatnosti kao samozaposleno lice, kao i na osnivanje i upravljanje preduzećima, naročito kompanijama i firmama (društvima lica) </a:t>
            </a:r>
            <a:r>
              <a:rPr lang="sr-Latn-CS" sz="1800" b="1" dirty="0">
                <a:solidFill>
                  <a:srgbClr val="FF5050"/>
                </a:solidFill>
                <a:effectLst/>
                <a:latin typeface="Lucida Bright" panose="02040602050505020304" pitchFamily="18" charset="0"/>
              </a:rPr>
              <a:t>u smislu člana 54. stav 2</a:t>
            </a:r>
            <a:r>
              <a:rPr lang="sr-Latn-CS" sz="1800" dirty="0">
                <a:solidFill>
                  <a:srgbClr val="FF0000"/>
                </a:solidFill>
                <a:effectLst/>
                <a:latin typeface="Lucida Bright" panose="02040602050505020304" pitchFamily="18" charset="0"/>
              </a:rPr>
              <a:t>.</a:t>
            </a:r>
            <a:r>
              <a:rPr lang="sr-Latn-CS" sz="1800" dirty="0">
                <a:effectLst/>
                <a:latin typeface="Lucida Bright" panose="02040602050505020304" pitchFamily="18" charset="0"/>
              </a:rPr>
              <a:t>, pod uslovima propisanim zakonom za državljane države gdje se nastanjivanje vrši, u skladu sa odredbama poglavlja o kapitalu.”</a:t>
            </a:r>
            <a:endParaRPr lang="sr-Latn-ME" sz="1800" b="1" dirty="0">
              <a:effectLst/>
              <a:latin typeface="Lucida Bright" panose="02040602050505020304" pitchFamily="18" charset="0"/>
              <a:sym typeface="Wingdings" panose="05000000000000000000" pitchFamily="2" charset="2"/>
            </a:endParaRPr>
          </a:p>
          <a:p>
            <a:pPr algn="just">
              <a:lnSpc>
                <a:spcPct val="100000"/>
              </a:lnSpc>
            </a:pPr>
            <a:r>
              <a:rPr lang="sr-Latn-ME" sz="1900" b="1" dirty="0">
                <a:solidFill>
                  <a:srgbClr val="FF5050"/>
                </a:solidFill>
                <a:effectLst/>
                <a:latin typeface="Lucida Bright" panose="02040602050505020304" pitchFamily="18" charset="0"/>
                <a:sym typeface="Wingdings" panose="05000000000000000000" pitchFamily="2" charset="2"/>
              </a:rPr>
              <a:t>Članom 54. UFEU st. 2. sloboda poslovnog nastanjivanja proširena je i na privredna društva koja su osnovana u skladu sa pravom država članica i sa sjedištem u nekoj od njih.</a:t>
            </a:r>
            <a:endParaRPr lang="sr-Latn-ME" sz="1900" b="1" dirty="0">
              <a:solidFill>
                <a:srgbClr val="FF5050"/>
              </a:solidFill>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37556"/>
            <a:ext cx="1961361" cy="792088"/>
          </a:xfrm>
          <a:prstGeom prst="rect">
            <a:avLst/>
          </a:prstGeom>
        </p:spPr>
      </p:pic>
    </p:spTree>
    <p:extLst>
      <p:ext uri="{BB962C8B-B14F-4D97-AF65-F5344CB8AC3E}">
        <p14:creationId xmlns:p14="http://schemas.microsoft.com/office/powerpoint/2010/main" val="580660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3200" dirty="0">
                <a:latin typeface="Lucida Fax" panose="02060602050505020204" pitchFamily="18" charset="0"/>
              </a:rPr>
              <a:t>- </a:t>
            </a:r>
            <a:r>
              <a:rPr lang="sr-Latn-ME" sz="3200" dirty="0">
                <a:solidFill>
                  <a:srgbClr val="FF9900"/>
                </a:solidFill>
                <a:latin typeface="Lucida Fax" panose="02060602050505020204" pitchFamily="18" charset="0"/>
              </a:rPr>
              <a:t>pojam i pravni izvori </a:t>
            </a:r>
            <a:r>
              <a:rPr lang="sr-Latn-ME" sz="3200" dirty="0">
                <a:latin typeface="Lucida Fax" panose="02060602050505020204" pitchFamily="18" charset="0"/>
              </a:rPr>
              <a:t>- </a:t>
            </a:r>
            <a:endParaRPr lang="en-US" sz="3200" dirty="0">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800" b="1" dirty="0">
                <a:effectLst/>
                <a:latin typeface="Lucida Bright" panose="02040602050505020304" pitchFamily="18" charset="0"/>
                <a:sym typeface="Wingdings" panose="05000000000000000000" pitchFamily="2" charset="2"/>
              </a:rPr>
              <a:t>Uz odredbe članove 49 – 55. UFEU </a:t>
            </a:r>
            <a:r>
              <a:rPr lang="sr-Latn-ME" sz="1800" dirty="0">
                <a:effectLst/>
                <a:latin typeface="Lucida Bright" panose="02040602050505020304" pitchFamily="18" charset="0"/>
                <a:sym typeface="Wingdings" panose="05000000000000000000" pitchFamily="2" charset="2"/>
              </a:rPr>
              <a:t>(pri čemu se ostali članovi, standardno, odnose ograničenja slobode poslovnog nastanjivanja i ovlašćenja Evropskog parlamenta i Savjeta EU za donošenje instrumenata sekundarnog prava)</a:t>
            </a:r>
            <a:r>
              <a:rPr lang="sr-Latn-ME" sz="1800" b="1" dirty="0">
                <a:effectLst/>
                <a:latin typeface="Lucida Bright" panose="02040602050505020304" pitchFamily="18" charset="0"/>
                <a:sym typeface="Wingdings" panose="05000000000000000000" pitchFamily="2" charset="2"/>
              </a:rPr>
              <a:t>, brojni su izvori sekundarnog prava koji razrađuju slobodu poslovnog nastanjivanja.  Najznačajniji su:</a:t>
            </a:r>
          </a:p>
          <a:p>
            <a:pPr algn="just">
              <a:lnSpc>
                <a:spcPct val="100000"/>
              </a:lnSpc>
            </a:pPr>
            <a:r>
              <a:rPr lang="sr-Latn-ME" sz="1800" b="1" dirty="0">
                <a:solidFill>
                  <a:srgbClr val="FFFF99"/>
                </a:solidFill>
                <a:effectLst/>
                <a:latin typeface="Lucida Bright" panose="02040602050505020304" pitchFamily="18" charset="0"/>
                <a:sym typeface="Wingdings" panose="05000000000000000000" pitchFamily="2" charset="2"/>
              </a:rPr>
              <a:t>Direktiva 2004/38/EZ o pravu građana i članova njihovih porodica na slobodno kretanje i boravak na teritoriji države članice </a:t>
            </a:r>
            <a:r>
              <a:rPr lang="sr-Latn-ME" sz="1800" b="1" dirty="0">
                <a:effectLst/>
                <a:latin typeface="Lucida Bright" panose="02040602050505020304" pitchFamily="18" charset="0"/>
                <a:sym typeface="Wingdings" panose="05000000000000000000" pitchFamily="2" charset="2"/>
              </a:rPr>
              <a:t>(Direktiva o pravima građanima)</a:t>
            </a:r>
            <a:r>
              <a:rPr lang="sr-Latn-ME" sz="1800" b="1" dirty="0">
                <a:solidFill>
                  <a:srgbClr val="FFFF99"/>
                </a:solidFill>
                <a:effectLst/>
                <a:latin typeface="Lucida Bright" panose="02040602050505020304" pitchFamily="18" charset="0"/>
                <a:sym typeface="Wingdings" panose="05000000000000000000" pitchFamily="2" charset="2"/>
              </a:rPr>
              <a:t>;</a:t>
            </a:r>
          </a:p>
          <a:p>
            <a:pPr algn="just">
              <a:lnSpc>
                <a:spcPct val="100000"/>
              </a:lnSpc>
            </a:pPr>
            <a:r>
              <a:rPr lang="sr-Latn-ME" sz="1800" b="1" dirty="0">
                <a:solidFill>
                  <a:srgbClr val="FF5050"/>
                </a:solidFill>
                <a:effectLst/>
                <a:latin typeface="Lucida Bright" panose="02040602050505020304" pitchFamily="18" charset="0"/>
                <a:sym typeface="Wingdings" panose="05000000000000000000" pitchFamily="2" charset="2"/>
              </a:rPr>
              <a:t>Direktiva 2005/36/EZ o priznavanju stranih stručnih kvalifikacija </a:t>
            </a:r>
            <a:r>
              <a:rPr lang="sr-Latn-ME" sz="1800" b="1" dirty="0">
                <a:effectLst/>
                <a:latin typeface="Lucida Bright" panose="02040602050505020304" pitchFamily="18" charset="0"/>
                <a:sym typeface="Wingdings" panose="05000000000000000000" pitchFamily="2" charset="2"/>
              </a:rPr>
              <a:t>(za 7 profesija - </a:t>
            </a:r>
            <a:r>
              <a:rPr lang="sr-Latn-ME" sz="1800" b="1" u="sng" dirty="0">
                <a:effectLst/>
                <a:latin typeface="Lucida Bright" panose="02040602050505020304" pitchFamily="18" charset="0"/>
                <a:sym typeface="Wingdings" panose="05000000000000000000" pitchFamily="2" charset="2"/>
              </a:rPr>
              <a:t>doktor specijalista, medicinske sestre za opštu zdravstvenu njegu, stomatologe, specijaliste stomatologe, veterinare, babice, farmaceute i arhitekte</a:t>
            </a:r>
            <a:r>
              <a:rPr lang="sr-Latn-ME" sz="1800" b="1" dirty="0">
                <a:effectLst/>
                <a:latin typeface="Lucida Bright" panose="02040602050505020304" pitchFamily="18" charset="0"/>
                <a:sym typeface="Wingdings" panose="05000000000000000000" pitchFamily="2" charset="2"/>
              </a:rPr>
              <a:t>);   Posebna direktiva postoji za posao advokata.</a:t>
            </a:r>
          </a:p>
          <a:p>
            <a:pPr algn="just">
              <a:lnSpc>
                <a:spcPct val="100000"/>
              </a:lnSpc>
            </a:pPr>
            <a:r>
              <a:rPr lang="sr-Latn-ME" sz="1800" b="1" dirty="0">
                <a:solidFill>
                  <a:srgbClr val="FFFF99"/>
                </a:solidFill>
                <a:effectLst/>
                <a:latin typeface="Lucida Fax" panose="02060602050505020204" pitchFamily="18" charset="0"/>
                <a:sym typeface="Wingdings" panose="05000000000000000000" pitchFamily="2" charset="2"/>
              </a:rPr>
              <a:t>Direktiva </a:t>
            </a:r>
            <a:r>
              <a:rPr lang="en-US" sz="1800" b="1" dirty="0">
                <a:solidFill>
                  <a:srgbClr val="FFFF99"/>
                </a:solidFill>
                <a:effectLst/>
                <a:latin typeface="Lucida Fax" panose="02060602050505020204" pitchFamily="18" charset="0"/>
              </a:rPr>
              <a:t>2006/123/E</a:t>
            </a:r>
            <a:r>
              <a:rPr lang="sr-Latn-ME" sz="1800" b="1" dirty="0">
                <a:solidFill>
                  <a:srgbClr val="FFFF99"/>
                </a:solidFill>
                <a:effectLst/>
                <a:latin typeface="Lucida Fax" panose="02060602050505020204" pitchFamily="18" charset="0"/>
              </a:rPr>
              <a:t>Z</a:t>
            </a:r>
            <a:r>
              <a:rPr lang="sr-Latn-ME" sz="1800" b="1" dirty="0">
                <a:solidFill>
                  <a:srgbClr val="FFFF99"/>
                </a:solidFill>
                <a:effectLst/>
                <a:latin typeface="Lucida Fax" panose="02060602050505020204" pitchFamily="18" charset="0"/>
                <a:sym typeface="Wingdings" panose="05000000000000000000" pitchFamily="2" charset="2"/>
              </a:rPr>
              <a:t> o pružanju usluga na unutrašnjem tržištu </a:t>
            </a:r>
            <a:r>
              <a:rPr lang="sr-Latn-ME" sz="1800" b="1" dirty="0">
                <a:effectLst/>
                <a:latin typeface="Lucida Fax" panose="02060602050505020204" pitchFamily="18" charset="0"/>
                <a:sym typeface="Wingdings" panose="05000000000000000000" pitchFamily="2" charset="2"/>
              </a:rPr>
              <a:t>(horizontalna direktiva u pogledu obuhvata koja sadržio poseban dio o poslovnom nastanjivanju)</a:t>
            </a:r>
            <a:endParaRPr lang="sr-Latn-ME" sz="1800" b="1" dirty="0">
              <a:effectLst/>
              <a:latin typeface="Lucida Bright" panose="02040602050505020304" pitchFamily="18" charset="0"/>
              <a:sym typeface="Wingdings" panose="05000000000000000000" pitchFamily="2" charset="2"/>
            </a:endParaRPr>
          </a:p>
          <a:p>
            <a:pPr algn="just">
              <a:lnSpc>
                <a:spcPct val="100000"/>
              </a:lnSpc>
            </a:pPr>
            <a:r>
              <a:rPr lang="sr-Latn-ME" sz="1800" b="1" dirty="0">
                <a:solidFill>
                  <a:srgbClr val="FFFF99"/>
                </a:solidFill>
                <a:effectLst/>
                <a:latin typeface="Lucida Bright" panose="02040602050505020304" pitchFamily="18" charset="0"/>
                <a:sym typeface="Wingdings" panose="05000000000000000000" pitchFamily="2" charset="2"/>
              </a:rPr>
              <a:t>Uredba (EEZ) 1408/71 o primjeni sistema socijalnog osiguranja na radnike i samostalno zaposlene, kao i članova njihovih porodica; </a:t>
            </a:r>
          </a:p>
          <a:p>
            <a:pPr algn="just">
              <a:lnSpc>
                <a:spcPct val="100000"/>
              </a:lnSpc>
            </a:pPr>
            <a:r>
              <a:rPr lang="sr-Latn-ME" sz="1800" b="1" dirty="0">
                <a:solidFill>
                  <a:srgbClr val="FFFF99"/>
                </a:solidFill>
                <a:effectLst/>
                <a:latin typeface="Lucida Bright" panose="02040602050505020304" pitchFamily="18" charset="0"/>
                <a:sym typeface="Wingdings" panose="05000000000000000000" pitchFamily="2" charset="2"/>
              </a:rPr>
              <a:t>Uredba (EEZ)1408/71 o primjeni sistema socijalnog osiguranja na radnike i samostalno zaposlene, kao i članove njihovih porodica koji se kreću unutar Zajednice;</a:t>
            </a:r>
          </a:p>
          <a:p>
            <a:pPr algn="just">
              <a:lnSpc>
                <a:spcPct val="100000"/>
              </a:lnSpc>
            </a:pPr>
            <a:r>
              <a:rPr lang="sr-Latn-ME" sz="1800" b="1" dirty="0">
                <a:effectLst/>
                <a:latin typeface="Lucida Bright" panose="02040602050505020304" pitchFamily="18" charset="0"/>
                <a:sym typeface="Wingdings" panose="05000000000000000000" pitchFamily="2" charset="2"/>
              </a:rPr>
              <a:t>van snage).</a:t>
            </a:r>
          </a:p>
          <a:p>
            <a:pPr algn="just">
              <a:lnSpc>
                <a:spcPct val="100000"/>
              </a:lnSpc>
            </a:pPr>
            <a:endParaRPr lang="sr-Latn-ME" sz="1700" b="1" dirty="0">
              <a:effectLst/>
              <a:latin typeface="Lucida Bright" panose="02040602050505020304" pitchFamily="18" charset="0"/>
              <a:sym typeface="Wingdings" panose="05000000000000000000" pitchFamily="2" charset="2"/>
            </a:endParaRPr>
          </a:p>
          <a:p>
            <a:pPr algn="just">
              <a:lnSpc>
                <a:spcPct val="100000"/>
              </a:lnSpc>
            </a:pPr>
            <a:endParaRPr lang="en-US" sz="1900" dirty="0">
              <a:effectLst/>
              <a:latin typeface="Lucida Bright" panose="02040602050505020304" pitchFamily="18" charset="0"/>
            </a:endParaRPr>
          </a:p>
          <a:p>
            <a:pPr algn="just">
              <a:lnSpc>
                <a:spcPct val="100000"/>
              </a:lnSpc>
            </a:pPr>
            <a:endParaRPr lang="sr-Latn-ME"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37556"/>
            <a:ext cx="1961361" cy="792088"/>
          </a:xfrm>
          <a:prstGeom prst="rect">
            <a:avLst/>
          </a:prstGeom>
        </p:spPr>
      </p:pic>
    </p:spTree>
    <p:extLst>
      <p:ext uri="{BB962C8B-B14F-4D97-AF65-F5344CB8AC3E}">
        <p14:creationId xmlns:p14="http://schemas.microsoft.com/office/powerpoint/2010/main" val="3700381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2025336"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3200" dirty="0">
                <a:latin typeface="Lucida Fax" panose="02060602050505020204" pitchFamily="18" charset="0"/>
              </a:rPr>
              <a:t>- Područje primjene </a:t>
            </a:r>
            <a:r>
              <a:rPr lang="sr-Latn-ME" sz="3200" i="1" dirty="0">
                <a:solidFill>
                  <a:srgbClr val="FFC000"/>
                </a:solidFill>
                <a:latin typeface="Lucida Fax" panose="02060602050505020204" pitchFamily="18" charset="0"/>
              </a:rPr>
              <a:t>ratione Materiae- </a:t>
            </a:r>
            <a:endParaRPr lang="en-US" sz="3200" i="1"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solidFill>
                  <a:srgbClr val="FF5050"/>
                </a:solidFill>
                <a:effectLst/>
                <a:latin typeface="Lucida Bright" panose="02040602050505020304" pitchFamily="18" charset="0"/>
                <a:sym typeface="Wingdings" panose="05000000000000000000" pitchFamily="2" charset="2"/>
              </a:rPr>
              <a:t>POJAM POSLOVNOG NASTANJENJA. </a:t>
            </a:r>
            <a:r>
              <a:rPr lang="sr-Latn-ME" sz="1900" b="1" dirty="0">
                <a:effectLst/>
                <a:latin typeface="Lucida Bright" panose="02040602050505020304" pitchFamily="18" charset="0"/>
                <a:sym typeface="Wingdings" panose="05000000000000000000" pitchFamily="2" charset="2"/>
              </a:rPr>
              <a:t>Nije definisan odredbama UFEU, ali jeste, i to uglavnom nedvosmisleno, u praksi Suda pravde EU. </a:t>
            </a:r>
          </a:p>
          <a:p>
            <a:pPr algn="just">
              <a:lnSpc>
                <a:spcPct val="100000"/>
              </a:lnSpc>
            </a:pPr>
            <a:r>
              <a:rPr lang="sr-Latn-ME" sz="1900" b="1" dirty="0">
                <a:effectLst/>
                <a:latin typeface="Lucida Bright" panose="02040602050505020304" pitchFamily="18" charset="0"/>
                <a:sym typeface="Wingdings" panose="05000000000000000000" pitchFamily="2" charset="2"/>
              </a:rPr>
              <a:t>Dakle, poslovno nastanjivanje u kontekstu unutrašnjeg tržišta Evropske unije prema Sudu pravde obuhvata: „</a:t>
            </a:r>
            <a:r>
              <a:rPr lang="sr-Latn-ME" sz="1900" b="1" dirty="0">
                <a:solidFill>
                  <a:srgbClr val="FF5050"/>
                </a:solidFill>
                <a:effectLst/>
                <a:latin typeface="Lucida Bright" panose="02040602050505020304" pitchFamily="18" charset="0"/>
                <a:sym typeface="Wingdings" panose="05000000000000000000" pitchFamily="2" charset="2"/>
              </a:rPr>
              <a:t>stvarno obavljanje privredne djelatnosti putem fiksne (poslovne) infrastrukture, u drugoj državi članici, na neodređeno vrijeme“</a:t>
            </a:r>
            <a:r>
              <a:rPr lang="sr-Latn-ME" sz="1900" b="1" dirty="0">
                <a:effectLst/>
                <a:latin typeface="Lucida Bright" panose="02040602050505020304" pitchFamily="18" charset="0"/>
                <a:sym typeface="Wingdings" panose="05000000000000000000" pitchFamily="2" charset="2"/>
              </a:rPr>
              <a:t>. (</a:t>
            </a:r>
            <a:r>
              <a:rPr lang="sr-Latn-ME" sz="1900" b="1" i="1" dirty="0">
                <a:effectLst/>
                <a:latin typeface="Lucida Bright" panose="02040602050505020304" pitchFamily="18" charset="0"/>
                <a:sym typeface="Wingdings" panose="05000000000000000000" pitchFamily="2" charset="2"/>
              </a:rPr>
              <a:t>Factortame</a:t>
            </a:r>
            <a:r>
              <a:rPr lang="sr-Latn-ME" sz="1900" b="1" dirty="0">
                <a:effectLst/>
                <a:latin typeface="Lucida Bright" panose="02040602050505020304" pitchFamily="18" charset="0"/>
                <a:sym typeface="Wingdings" panose="05000000000000000000" pitchFamily="2" charset="2"/>
              </a:rPr>
              <a:t> C-221/89)</a:t>
            </a:r>
          </a:p>
          <a:p>
            <a:pPr algn="just">
              <a:lnSpc>
                <a:spcPct val="100000"/>
              </a:lnSpc>
            </a:pPr>
            <a:r>
              <a:rPr lang="sr-Latn-ME" sz="1900" b="1" dirty="0">
                <a:effectLst/>
                <a:latin typeface="Lucida Bright" panose="02040602050505020304" pitchFamily="18" charset="0"/>
                <a:sym typeface="Wingdings" panose="05000000000000000000" pitchFamily="2" charset="2"/>
              </a:rPr>
              <a:t>Dakle, tri su elementa pojma poslovnog nastanjivanja na tržištu EU (u državi prijema):</a:t>
            </a:r>
          </a:p>
          <a:p>
            <a:pPr marL="457200" indent="-457200" algn="just">
              <a:lnSpc>
                <a:spcPct val="100000"/>
              </a:lnSpc>
              <a:buFont typeface="+mj-lt"/>
              <a:buAutoNum type="arabicPeriod"/>
            </a:pPr>
            <a:r>
              <a:rPr lang="sr-Latn-ME" sz="1900" b="1" dirty="0">
                <a:solidFill>
                  <a:srgbClr val="FF5050"/>
                </a:solidFill>
                <a:effectLst/>
                <a:latin typeface="Lucida Bright" panose="02040602050505020304" pitchFamily="18" charset="0"/>
                <a:sym typeface="Wingdings" panose="05000000000000000000" pitchFamily="2" charset="2"/>
              </a:rPr>
              <a:t>Stvarno obavljanje privredne djelatnosti. </a:t>
            </a:r>
          </a:p>
          <a:p>
            <a:pPr marL="457200" indent="-457200" algn="just">
              <a:lnSpc>
                <a:spcPct val="100000"/>
              </a:lnSpc>
              <a:buFont typeface="+mj-lt"/>
              <a:buAutoNum type="arabicPeriod"/>
            </a:pPr>
            <a:r>
              <a:rPr lang="sr-Latn-ME" sz="1900" b="1" dirty="0">
                <a:solidFill>
                  <a:srgbClr val="FF5050"/>
                </a:solidFill>
                <a:effectLst/>
                <a:latin typeface="Lucida Bright" panose="02040602050505020304" pitchFamily="18" charset="0"/>
                <a:sym typeface="Wingdings" panose="05000000000000000000" pitchFamily="2" charset="2"/>
              </a:rPr>
              <a:t>Obavljanje djelatnosti na neodređeno vrijeme</a:t>
            </a:r>
            <a:r>
              <a:rPr lang="sr-Latn-ME" sz="1900" b="1" dirty="0">
                <a:effectLst/>
                <a:latin typeface="Lucida Bright" panose="02040602050505020304" pitchFamily="18" charset="0"/>
                <a:sym typeface="Wingdings" panose="05000000000000000000" pitchFamily="2" charset="2"/>
              </a:rPr>
              <a:t> (ali trajno, tj. „</a:t>
            </a:r>
            <a:r>
              <a:rPr lang="sr-Latn-ME" sz="1900" b="1" dirty="0">
                <a:solidFill>
                  <a:srgbClr val="FF5050"/>
                </a:solidFill>
                <a:effectLst/>
                <a:latin typeface="Lucida Bright" panose="02040602050505020304" pitchFamily="18" charset="0"/>
                <a:sym typeface="Wingdings" panose="05000000000000000000" pitchFamily="2" charset="2"/>
              </a:rPr>
              <a:t>stabilno i kontinuirano</a:t>
            </a:r>
            <a:r>
              <a:rPr lang="sr-Latn-ME" sz="1900" b="1" dirty="0">
                <a:effectLst/>
                <a:latin typeface="Lucida Bright" panose="02040602050505020304" pitchFamily="18" charset="0"/>
                <a:sym typeface="Wingdings" panose="05000000000000000000" pitchFamily="2" charset="2"/>
              </a:rPr>
              <a:t>“)</a:t>
            </a:r>
          </a:p>
          <a:p>
            <a:pPr marL="457200" indent="-457200" algn="just">
              <a:lnSpc>
                <a:spcPct val="100000"/>
              </a:lnSpc>
              <a:buFont typeface="+mj-lt"/>
              <a:buAutoNum type="arabicPeriod"/>
            </a:pPr>
            <a:r>
              <a:rPr lang="sr-Latn-ME" sz="1900" b="1" dirty="0">
                <a:solidFill>
                  <a:srgbClr val="FF5050"/>
                </a:solidFill>
                <a:effectLst/>
                <a:latin typeface="Lucida Bright" panose="02040602050505020304" pitchFamily="18" charset="0"/>
                <a:sym typeface="Wingdings" panose="05000000000000000000" pitchFamily="2" charset="2"/>
              </a:rPr>
              <a:t>Putem fiksne (poslovne) infrastrukture.</a:t>
            </a:r>
            <a:r>
              <a:rPr lang="sr-Latn-ME" sz="1900" b="1" dirty="0">
                <a:effectLst/>
                <a:latin typeface="Lucida Bright" panose="02040602050505020304" pitchFamily="18" charset="0"/>
                <a:sym typeface="Wingdings" panose="05000000000000000000" pitchFamily="2" charset="2"/>
              </a:rPr>
              <a:t> (e.g. prostorije različite namjene u poslovne svrhe)</a:t>
            </a:r>
          </a:p>
          <a:p>
            <a:pPr algn="just">
              <a:lnSpc>
                <a:spcPct val="100000"/>
              </a:lnSpc>
            </a:pPr>
            <a:r>
              <a:rPr lang="sr-Latn-ME" sz="1900" b="1" dirty="0">
                <a:effectLst/>
                <a:latin typeface="Lucida Bright" panose="02040602050505020304" pitchFamily="18" charset="0"/>
                <a:sym typeface="Wingdings" panose="05000000000000000000" pitchFamily="2" charset="2"/>
              </a:rPr>
              <a:t>Pritom, kod citirane definicije, Sud pravde je očigledno podrazumijevao da se privredna djelatnost mora ima obavljati </a:t>
            </a:r>
            <a:r>
              <a:rPr lang="sr-Latn-ME" sz="1900" b="1" dirty="0">
                <a:solidFill>
                  <a:srgbClr val="FF5050"/>
                </a:solidFill>
                <a:effectLst/>
                <a:latin typeface="Lucida Bright" panose="02040602050505020304" pitchFamily="18" charset="0"/>
                <a:sym typeface="Wingdings" panose="05000000000000000000" pitchFamily="2" charset="2"/>
              </a:rPr>
              <a:t>samostalno</a:t>
            </a:r>
            <a:r>
              <a:rPr lang="sr-Latn-ME" sz="1900" b="1" dirty="0">
                <a:effectLst/>
                <a:latin typeface="Lucida Bright" panose="02040602050505020304" pitchFamily="18" charset="0"/>
                <a:sym typeface="Wingdings" panose="05000000000000000000" pitchFamily="2" charset="2"/>
              </a:rPr>
              <a:t>, što je zajednička karakteristika prava poslovnog nastanjivanja i slobode pružanja usluga </a:t>
            </a:r>
            <a:r>
              <a:rPr lang="sr-Latn-ME" sz="1900" b="1" u="sng" dirty="0">
                <a:effectLst/>
                <a:latin typeface="Lucida Bright" panose="02040602050505020304" pitchFamily="18" charset="0"/>
                <a:sym typeface="Wingdings" panose="05000000000000000000" pitchFamily="2" charset="2"/>
              </a:rPr>
              <a:t>i razlika u odnosu na slobodu kretanja radnika!</a:t>
            </a:r>
          </a:p>
          <a:p>
            <a:pPr marL="0" indent="0" algn="just">
              <a:lnSpc>
                <a:spcPct val="100000"/>
              </a:lnSpc>
              <a:buNone/>
            </a:pPr>
            <a:endParaRPr lang="en-US" sz="1900" dirty="0">
              <a:effectLst/>
              <a:latin typeface="Lucida Bright" panose="02040602050505020304" pitchFamily="18" charset="0"/>
            </a:endParaRPr>
          </a:p>
          <a:p>
            <a:pPr algn="just">
              <a:lnSpc>
                <a:spcPct val="100000"/>
              </a:lnSpc>
            </a:pPr>
            <a:endParaRPr lang="sr-Latn-ME" b="1" dirty="0">
              <a:solidFill>
                <a:srgbClr val="FF5050"/>
              </a:solidFill>
              <a:effectLst/>
              <a:latin typeface="Lucida Bright" panose="02040602050505020304" pitchFamily="18" charset="0"/>
              <a:sym typeface="Wingdings" panose="05000000000000000000" pitchFamily="2" charset="2"/>
            </a:endParaRPr>
          </a:p>
          <a:p>
            <a:pPr algn="just">
              <a:lnSpc>
                <a:spcPct val="100000"/>
              </a:lnSpc>
            </a:pPr>
            <a:endParaRPr lang="sr-Latn-ME" b="1" dirty="0">
              <a:effectLst/>
              <a:latin typeface="Lucida Bright" panose="02040602050505020304" pitchFamily="18" charset="0"/>
            </a:endParaRP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74328" y="0"/>
            <a:ext cx="1216086" cy="98072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116632"/>
            <a:ext cx="1961361" cy="792088"/>
          </a:xfrm>
          <a:prstGeom prst="rect">
            <a:avLst/>
          </a:prstGeom>
        </p:spPr>
      </p:pic>
    </p:spTree>
    <p:extLst>
      <p:ext uri="{BB962C8B-B14F-4D97-AF65-F5344CB8AC3E}">
        <p14:creationId xmlns:p14="http://schemas.microsoft.com/office/powerpoint/2010/main" val="4190261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180931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3200" dirty="0">
                <a:latin typeface="Lucida Fax" panose="02060602050505020204" pitchFamily="18" charset="0"/>
              </a:rPr>
              <a:t>- Područje primjene </a:t>
            </a:r>
            <a:r>
              <a:rPr lang="sr-Latn-ME" sz="3200" i="1" dirty="0">
                <a:solidFill>
                  <a:srgbClr val="FFC000"/>
                </a:solidFill>
                <a:latin typeface="Lucida Fax" panose="02060602050505020204" pitchFamily="18" charset="0"/>
              </a:rPr>
              <a:t>ratione Materiae- </a:t>
            </a:r>
            <a:endParaRPr lang="en-US" sz="3200" i="1"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sz="1900" b="1" dirty="0">
                <a:effectLst/>
                <a:latin typeface="Lucida Bright" panose="02040602050505020304" pitchFamily="18" charset="0"/>
                <a:sym typeface="Wingdings" panose="05000000000000000000" pitchFamily="2" charset="2"/>
              </a:rPr>
              <a:t>Sloboda poslovnog nastanjivanja obuhvata pravo uspostavljanja </a:t>
            </a:r>
            <a:r>
              <a:rPr lang="sr-Latn-ME" sz="1900" b="1" dirty="0">
                <a:solidFill>
                  <a:srgbClr val="FF5050"/>
                </a:solidFill>
                <a:effectLst/>
                <a:latin typeface="Lucida Bright" panose="02040602050505020304" pitchFamily="18" charset="0"/>
                <a:sym typeface="Wingdings" panose="05000000000000000000" pitchFamily="2" charset="2"/>
              </a:rPr>
              <a:t>PRIMARNOG I SEKUNDARNOG NASTANA </a:t>
            </a:r>
            <a:r>
              <a:rPr lang="sr-Latn-ME" sz="1900" b="1" dirty="0">
                <a:effectLst/>
                <a:latin typeface="Lucida Bright" panose="02040602050505020304" pitchFamily="18" charset="0"/>
                <a:sym typeface="Wingdings" panose="05000000000000000000" pitchFamily="2" charset="2"/>
              </a:rPr>
              <a:t>- poslovnog prisustva u državama članicama, tj. državama prijema. </a:t>
            </a:r>
          </a:p>
          <a:p>
            <a:pPr marL="0" indent="0" algn="just">
              <a:lnSpc>
                <a:spcPct val="100000"/>
              </a:lnSpc>
              <a:buNone/>
            </a:pPr>
            <a:r>
              <a:rPr lang="sr-Latn-ME" sz="1900" b="1" dirty="0">
                <a:solidFill>
                  <a:srgbClr val="FF5050"/>
                </a:solidFill>
                <a:effectLst/>
                <a:latin typeface="Lucida Bright" panose="02040602050505020304" pitchFamily="18" charset="0"/>
                <a:sym typeface="Wingdings" panose="05000000000000000000" pitchFamily="2" charset="2"/>
              </a:rPr>
              <a:t>Primarn</a:t>
            </a:r>
            <a:r>
              <a:rPr lang="en-GB" sz="1900" b="1" dirty="0">
                <a:solidFill>
                  <a:srgbClr val="FF5050"/>
                </a:solidFill>
                <a:effectLst/>
                <a:latin typeface="Lucida Bright" panose="02040602050505020304" pitchFamily="18" charset="0"/>
                <a:sym typeface="Wingdings" panose="05000000000000000000" pitchFamily="2" charset="2"/>
              </a:rPr>
              <a:t>o</a:t>
            </a:r>
            <a:r>
              <a:rPr lang="sr-Latn-ME" sz="1900" b="1" dirty="0">
                <a:solidFill>
                  <a:srgbClr val="FF5050"/>
                </a:solidFill>
                <a:effectLst/>
                <a:latin typeface="Lucida Bright" panose="02040602050505020304" pitchFamily="18" charset="0"/>
                <a:sym typeface="Wingdings" panose="05000000000000000000" pitchFamily="2" charset="2"/>
              </a:rPr>
              <a:t> nastanjivanje za </a:t>
            </a:r>
            <a:r>
              <a:rPr lang="sr-Latn-ME" sz="1900" b="1" u="sng" dirty="0">
                <a:solidFill>
                  <a:srgbClr val="FF5050"/>
                </a:solidFill>
                <a:effectLst/>
                <a:latin typeface="Lucida Bright" panose="02040602050505020304" pitchFamily="18" charset="0"/>
                <a:sym typeface="Wingdings" panose="05000000000000000000" pitchFamily="2" charset="2"/>
              </a:rPr>
              <a:t>FIZIČKA LICA</a:t>
            </a:r>
            <a:endParaRPr lang="sr-Latn-ME" sz="1900" b="1" dirty="0">
              <a:effectLst/>
              <a:latin typeface="Lucida Bright" panose="02040602050505020304" pitchFamily="18" charset="0"/>
              <a:sym typeface="Wingdings" panose="05000000000000000000" pitchFamily="2" charset="2"/>
            </a:endParaRPr>
          </a:p>
          <a:p>
            <a:pPr marL="457200" indent="-457200" algn="just">
              <a:lnSpc>
                <a:spcPct val="100000"/>
              </a:lnSpc>
              <a:buAutoNum type="arabicPeriod"/>
            </a:pPr>
            <a:r>
              <a:rPr lang="sr-Latn-ME" sz="1900" b="1" dirty="0">
                <a:effectLst/>
                <a:latin typeface="Lucida Bright" panose="02040602050505020304" pitchFamily="18" charset="0"/>
                <a:sym typeface="Wingdings" panose="05000000000000000000" pitchFamily="2" charset="2"/>
              </a:rPr>
              <a:t>Prvo poslovno nastanjivanje, tj. započinjanje nove privredne djelatnosti na teritoriji države prijema ili </a:t>
            </a:r>
          </a:p>
          <a:p>
            <a:pPr marL="457200" indent="-457200" algn="just">
              <a:lnSpc>
                <a:spcPct val="100000"/>
              </a:lnSpc>
              <a:buAutoNum type="arabicPeriod"/>
            </a:pPr>
            <a:r>
              <a:rPr lang="sr-Latn-ME" sz="1900" b="1" dirty="0">
                <a:effectLst/>
                <a:latin typeface="Lucida Bright" panose="02040602050505020304" pitchFamily="18" charset="0"/>
                <a:sym typeface="Wingdings" panose="05000000000000000000" pitchFamily="2" charset="2"/>
              </a:rPr>
              <a:t>Preseljenjem (kompletne ili u najvećem dijelu) postojeće poslovne infrastrukture (dotadašnje privredne djelatnosti) na teritoriju države prijema. </a:t>
            </a:r>
          </a:p>
          <a:p>
            <a:pPr marL="0" indent="0" algn="just">
              <a:lnSpc>
                <a:spcPct val="100000"/>
              </a:lnSpc>
              <a:buNone/>
            </a:pPr>
            <a:r>
              <a:rPr lang="sr-Latn-ME" sz="1900" b="1" dirty="0">
                <a:solidFill>
                  <a:srgbClr val="FF5050"/>
                </a:solidFill>
                <a:effectLst/>
                <a:latin typeface="Lucida Bright" panose="02040602050505020304" pitchFamily="18" charset="0"/>
                <a:sym typeface="Wingdings" panose="05000000000000000000" pitchFamily="2" charset="2"/>
              </a:rPr>
              <a:t>Primarno poslovno nastanjivanje za </a:t>
            </a:r>
            <a:r>
              <a:rPr lang="sr-Latn-ME" sz="1900" b="1" u="sng" dirty="0">
                <a:solidFill>
                  <a:srgbClr val="FF5050"/>
                </a:solidFill>
                <a:effectLst/>
                <a:latin typeface="Lucida Bright" panose="02040602050505020304" pitchFamily="18" charset="0"/>
                <a:sym typeface="Wingdings" panose="05000000000000000000" pitchFamily="2" charset="2"/>
              </a:rPr>
              <a:t>PRAVNA LICA</a:t>
            </a:r>
          </a:p>
          <a:p>
            <a:pPr marL="457200" indent="-457200" algn="just">
              <a:lnSpc>
                <a:spcPct val="100000"/>
              </a:lnSpc>
              <a:buFont typeface="+mj-lt"/>
              <a:buAutoNum type="arabicPeriod"/>
            </a:pPr>
            <a:r>
              <a:rPr lang="sr-Latn-ME" sz="1900" b="1" dirty="0">
                <a:effectLst/>
                <a:latin typeface="Lucida Bright" panose="02040602050505020304" pitchFamily="18" charset="0"/>
                <a:sym typeface="Wingdings" panose="05000000000000000000" pitchFamily="2" charset="2"/>
              </a:rPr>
              <a:t>Prekogranično spajanje (ili pripajanje) sa pravnim licima (privrednim društvima) u drugim državama članicama. </a:t>
            </a:r>
          </a:p>
          <a:p>
            <a:pPr marL="0" indent="0" algn="just">
              <a:lnSpc>
                <a:spcPct val="100000"/>
              </a:lnSpc>
              <a:buNone/>
            </a:pPr>
            <a:r>
              <a:rPr lang="sr-Latn-ME" sz="1900" b="1" dirty="0">
                <a:effectLst/>
                <a:latin typeface="Lucida Bright" panose="02040602050505020304" pitchFamily="18" charset="0"/>
                <a:sym typeface="Wingdings" panose="05000000000000000000" pitchFamily="2" charset="2"/>
              </a:rPr>
              <a:t>Sud pravde decenijama stoji na stanovištu da </a:t>
            </a:r>
            <a:r>
              <a:rPr lang="sr-Latn-ME" b="1" u="sng" dirty="0">
                <a:effectLst/>
                <a:latin typeface="Lucida Bright" panose="02040602050505020304" pitchFamily="18" charset="0"/>
                <a:sym typeface="Wingdings" panose="05000000000000000000" pitchFamily="2" charset="2"/>
              </a:rPr>
              <a:t>prenos registrovanog sjedišta</a:t>
            </a:r>
            <a:r>
              <a:rPr lang="sr-Latn-ME" b="1" dirty="0">
                <a:effectLst/>
                <a:latin typeface="Lucida Bright" panose="02040602050505020304" pitchFamily="18" charset="0"/>
                <a:sym typeface="Wingdings" panose="05000000000000000000" pitchFamily="2" charset="2"/>
              </a:rPr>
              <a:t> </a:t>
            </a:r>
            <a:r>
              <a:rPr lang="sr-Latn-ME" sz="1900" b="1" dirty="0">
                <a:effectLst/>
                <a:latin typeface="Lucida Bright" panose="02040602050505020304" pitchFamily="18" charset="0"/>
                <a:sym typeface="Wingdings" panose="05000000000000000000" pitchFamily="2" charset="2"/>
              </a:rPr>
              <a:t>od strane društva osnovnog u skladu sa pravom jedne u drugu državu članicu, i bez gubitka pravnog subjektiviteta, </a:t>
            </a:r>
            <a:r>
              <a:rPr lang="sr-Latn-ME" sz="1900" b="1" u="sng" dirty="0">
                <a:effectLst/>
                <a:latin typeface="Lucida Bright" panose="02040602050505020304" pitchFamily="18" charset="0"/>
                <a:sym typeface="Wingdings" panose="05000000000000000000" pitchFamily="2" charset="2"/>
              </a:rPr>
              <a:t>u izostanku unijskih propisa, zavisi od odredaba nacionalnog prava </a:t>
            </a:r>
            <a:r>
              <a:rPr lang="sr-Latn-ME" sz="1900" b="1" dirty="0">
                <a:effectLst/>
                <a:latin typeface="Lucida Bright" panose="02040602050505020304" pitchFamily="18" charset="0"/>
                <a:sym typeface="Wingdings" panose="05000000000000000000" pitchFamily="2" charset="2"/>
              </a:rPr>
              <a:t>(</a:t>
            </a:r>
            <a:r>
              <a:rPr lang="sr-Latn-ME" sz="1900" b="1" i="1" dirty="0">
                <a:effectLst/>
                <a:latin typeface="Lucida Bright" panose="02040602050505020304" pitchFamily="18" charset="0"/>
                <a:sym typeface="Wingdings" panose="05000000000000000000" pitchFamily="2" charset="2"/>
              </a:rPr>
              <a:t>Daily Mail </a:t>
            </a:r>
            <a:r>
              <a:rPr lang="sr-Latn-ME" sz="1900" b="1" dirty="0">
                <a:effectLst/>
                <a:latin typeface="Lucida Bright" panose="02040602050505020304" pitchFamily="18" charset="0"/>
                <a:sym typeface="Wingdings" panose="05000000000000000000" pitchFamily="2" charset="2"/>
              </a:rPr>
              <a:t>C-81/87, </a:t>
            </a:r>
            <a:r>
              <a:rPr lang="sr-Latn-ME" sz="1900" b="1" i="1" dirty="0">
                <a:effectLst/>
                <a:latin typeface="Lucida Bright" panose="02040602050505020304" pitchFamily="18" charset="0"/>
                <a:sym typeface="Wingdings" panose="05000000000000000000" pitchFamily="2" charset="2"/>
              </a:rPr>
              <a:t>Cartesio</a:t>
            </a:r>
            <a:r>
              <a:rPr lang="sr-Latn-ME" sz="1900" b="1" dirty="0">
                <a:effectLst/>
                <a:latin typeface="Lucida Bright" panose="02040602050505020304" pitchFamily="18" charset="0"/>
                <a:sym typeface="Wingdings" panose="05000000000000000000" pitchFamily="2" charset="2"/>
              </a:rPr>
              <a:t> C-210/06)</a:t>
            </a:r>
            <a:endParaRPr lang="sr-Latn-ME" sz="1900"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1580" y="-105878"/>
            <a:ext cx="1258084" cy="101459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1344" y="116632"/>
            <a:ext cx="1961361" cy="792088"/>
          </a:xfrm>
          <a:prstGeom prst="rect">
            <a:avLst/>
          </a:prstGeom>
        </p:spPr>
      </p:pic>
    </p:spTree>
    <p:extLst>
      <p:ext uri="{BB962C8B-B14F-4D97-AF65-F5344CB8AC3E}">
        <p14:creationId xmlns:p14="http://schemas.microsoft.com/office/powerpoint/2010/main" val="200015103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28" y="908720"/>
            <a:ext cx="11809312" cy="972108"/>
          </a:xfrm>
        </p:spPr>
        <p:txBody>
          <a:bodyPr>
            <a:noAutofit/>
          </a:bodyPr>
          <a:lstStyle/>
          <a:p>
            <a:r>
              <a:rPr lang="sr-Latn-ME" sz="3200" dirty="0">
                <a:latin typeface="Lucida Fax" panose="02060602050505020204" pitchFamily="18" charset="0"/>
              </a:rPr>
              <a:t>Sloboda (pravo) poslovnog nastanjivanja</a:t>
            </a:r>
            <a:br>
              <a:rPr lang="sr-Latn-ME" sz="3200" dirty="0">
                <a:latin typeface="Lucida Fax" panose="02060602050505020204" pitchFamily="18" charset="0"/>
              </a:rPr>
            </a:br>
            <a:r>
              <a:rPr lang="sr-Latn-ME" sz="3200" dirty="0">
                <a:latin typeface="Lucida Fax" panose="02060602050505020204" pitchFamily="18" charset="0"/>
              </a:rPr>
              <a:t>- Područje primjene </a:t>
            </a:r>
            <a:r>
              <a:rPr lang="sr-Latn-ME" sz="3200" i="1" dirty="0">
                <a:solidFill>
                  <a:srgbClr val="FFC000"/>
                </a:solidFill>
                <a:latin typeface="Lucida Fax" panose="02060602050505020204" pitchFamily="18" charset="0"/>
              </a:rPr>
              <a:t>ratione Materiae- </a:t>
            </a:r>
            <a:endParaRPr lang="en-US" sz="3200" i="1" dirty="0">
              <a:solidFill>
                <a:srgbClr val="FFC000"/>
              </a:solidFill>
              <a:latin typeface="Lucida Fax" panose="02060602050505020204" pitchFamily="18" charset="0"/>
            </a:endParaRPr>
          </a:p>
        </p:txBody>
      </p:sp>
      <p:sp>
        <p:nvSpPr>
          <p:cNvPr id="3" name="Content Placeholder 2"/>
          <p:cNvSpPr>
            <a:spLocks noGrp="1"/>
          </p:cNvSpPr>
          <p:nvPr>
            <p:ph idx="1"/>
          </p:nvPr>
        </p:nvSpPr>
        <p:spPr>
          <a:xfrm>
            <a:off x="47328" y="1916832"/>
            <a:ext cx="12025336" cy="4941168"/>
          </a:xfrm>
        </p:spPr>
        <p:txBody>
          <a:bodyPr>
            <a:noAutofit/>
          </a:bodyPr>
          <a:lstStyle/>
          <a:p>
            <a:pPr algn="just">
              <a:lnSpc>
                <a:spcPct val="100000"/>
              </a:lnSpc>
            </a:pPr>
            <a:r>
              <a:rPr lang="sr-Latn-ME" b="1" dirty="0">
                <a:effectLst/>
                <a:latin typeface="Lucida Bright" panose="02040602050505020304" pitchFamily="18" charset="0"/>
                <a:sym typeface="Wingdings" panose="05000000000000000000" pitchFamily="2" charset="2"/>
              </a:rPr>
              <a:t>Načelno, sekundarno nastanjivanje (uspostavljanje poslovnog prisustva) podrazumijeva </a:t>
            </a:r>
            <a:r>
              <a:rPr lang="sr-Latn-ME" b="1" dirty="0">
                <a:solidFill>
                  <a:srgbClr val="FF5050"/>
                </a:solidFill>
                <a:effectLst/>
                <a:latin typeface="Lucida Bright" panose="02040602050505020304" pitchFamily="18" charset="0"/>
                <a:sym typeface="Wingdings" panose="05000000000000000000" pitchFamily="2" charset="2"/>
              </a:rPr>
              <a:t>pravo da se djelatnost obavlja istovremeno u više država članica. </a:t>
            </a:r>
            <a:r>
              <a:rPr lang="sr-Latn-ME" dirty="0">
                <a:effectLst/>
                <a:latin typeface="Lucida Bright" panose="02040602050505020304" pitchFamily="18" charset="0"/>
                <a:sym typeface="Wingdings" panose="05000000000000000000" pitchFamily="2" charset="2"/>
              </a:rPr>
              <a:t>(pritom, sekundarno nastanjivanje fizičkih i pravnih lica se dobrim dijelom prepliće)</a:t>
            </a:r>
            <a:endParaRPr lang="sr-Latn-ME" b="1" dirty="0">
              <a:effectLst/>
              <a:latin typeface="Lucida Bright" panose="02040602050505020304" pitchFamily="18" charset="0"/>
              <a:sym typeface="Wingdings" panose="05000000000000000000" pitchFamily="2" charset="2"/>
            </a:endParaRPr>
          </a:p>
          <a:p>
            <a:pPr marL="0" indent="0" algn="just">
              <a:lnSpc>
                <a:spcPct val="100000"/>
              </a:lnSpc>
              <a:buNone/>
            </a:pPr>
            <a:r>
              <a:rPr lang="sr-Latn-ME" b="1" dirty="0">
                <a:solidFill>
                  <a:srgbClr val="FF5050"/>
                </a:solidFill>
                <a:effectLst/>
                <a:latin typeface="Lucida Bright" panose="02040602050505020304" pitchFamily="18" charset="0"/>
                <a:sym typeface="Wingdings" panose="05000000000000000000" pitchFamily="2" charset="2"/>
              </a:rPr>
              <a:t>Sekundarno nastanjivanje za </a:t>
            </a:r>
            <a:r>
              <a:rPr lang="sr-Latn-ME" b="1" u="sng" dirty="0">
                <a:solidFill>
                  <a:srgbClr val="FF5050"/>
                </a:solidFill>
                <a:effectLst/>
                <a:latin typeface="Lucida Bright" panose="02040602050505020304" pitchFamily="18" charset="0"/>
                <a:sym typeface="Wingdings" panose="05000000000000000000" pitchFamily="2" charset="2"/>
              </a:rPr>
              <a:t>FIZIČKA LICA</a:t>
            </a:r>
          </a:p>
          <a:p>
            <a:pPr algn="just">
              <a:lnSpc>
                <a:spcPct val="100000"/>
              </a:lnSpc>
            </a:pPr>
            <a:r>
              <a:rPr lang="sr-Latn-ME" sz="1900" b="1" dirty="0">
                <a:effectLst/>
                <a:latin typeface="Lucida Bright" panose="02040602050505020304" pitchFamily="18" charset="0"/>
                <a:sym typeface="Wingdings" panose="05000000000000000000" pitchFamily="2" charset="2"/>
              </a:rPr>
              <a:t>Formiranje zastupništava, zavisnih društava (preduzetnika) i drugih oblika sekundarnog poslovnog prisustva u drugoj državi članici. </a:t>
            </a:r>
            <a:r>
              <a:rPr lang="sr-Latn-ME" sz="1900" dirty="0">
                <a:solidFill>
                  <a:srgbClr val="FFFF99"/>
                </a:solidFill>
                <a:effectLst/>
                <a:latin typeface="Lucida Bright" panose="02040602050505020304" pitchFamily="18" charset="0"/>
                <a:sym typeface="Wingdings" panose="05000000000000000000" pitchFamily="2" charset="2"/>
              </a:rPr>
              <a:t>Pritom, sama forma je manje važna. Bitno je da </a:t>
            </a:r>
            <a:r>
              <a:rPr lang="sr-Latn-ME" sz="1900" u="sng" dirty="0">
                <a:solidFill>
                  <a:srgbClr val="FFFF99"/>
                </a:solidFill>
                <a:effectLst/>
                <a:latin typeface="Lucida Bright" panose="02040602050505020304" pitchFamily="18" charset="0"/>
                <a:sym typeface="Wingdings" panose="05000000000000000000" pitchFamily="2" charset="2"/>
              </a:rPr>
              <a:t>težište ekonomske djelatnosti</a:t>
            </a:r>
            <a:r>
              <a:rPr lang="sr-Latn-ME" sz="1900" dirty="0">
                <a:solidFill>
                  <a:srgbClr val="FFFF99"/>
                </a:solidFill>
                <a:effectLst/>
                <a:latin typeface="Lucida Bright" panose="02040602050505020304" pitchFamily="18" charset="0"/>
                <a:sym typeface="Wingdings" panose="05000000000000000000" pitchFamily="2" charset="2"/>
              </a:rPr>
              <a:t> ostaje u državi porijekla, jer bi se u suprotnom radilo o primarnom nastanjivanju (fizičkog lica). </a:t>
            </a:r>
          </a:p>
          <a:p>
            <a:pPr marL="0" indent="0" algn="just">
              <a:lnSpc>
                <a:spcPct val="100000"/>
              </a:lnSpc>
              <a:buNone/>
            </a:pPr>
            <a:r>
              <a:rPr lang="sr-Latn-ME" b="1" dirty="0">
                <a:solidFill>
                  <a:srgbClr val="FF5050"/>
                </a:solidFill>
                <a:effectLst/>
                <a:latin typeface="Lucida Bright" panose="02040602050505020304" pitchFamily="18" charset="0"/>
                <a:sym typeface="Wingdings" panose="05000000000000000000" pitchFamily="2" charset="2"/>
              </a:rPr>
              <a:t>Sekundarno poslovno nastanjivanje za </a:t>
            </a:r>
            <a:r>
              <a:rPr lang="sr-Latn-ME" b="1" u="sng" dirty="0">
                <a:solidFill>
                  <a:srgbClr val="FF5050"/>
                </a:solidFill>
                <a:effectLst/>
                <a:latin typeface="Lucida Bright" panose="02040602050505020304" pitchFamily="18" charset="0"/>
                <a:sym typeface="Wingdings" panose="05000000000000000000" pitchFamily="2" charset="2"/>
              </a:rPr>
              <a:t>PRAVNA LICA</a:t>
            </a:r>
          </a:p>
          <a:p>
            <a:pPr algn="just">
              <a:lnSpc>
                <a:spcPct val="100000"/>
              </a:lnSpc>
            </a:pPr>
            <a:r>
              <a:rPr lang="sr-Latn-ME" sz="1900" b="1" dirty="0">
                <a:effectLst/>
                <a:latin typeface="Lucida Bright" panose="02040602050505020304" pitchFamily="18" charset="0"/>
                <a:sym typeface="Wingdings" panose="05000000000000000000" pitchFamily="2" charset="2"/>
              </a:rPr>
              <a:t>Osnivanje zastupništava (podružnica, djelova stranog društva..), zavisnih društava i drugih oblika sekundarnog poslovnog prisustva. </a:t>
            </a:r>
            <a:r>
              <a:rPr lang="sr-Latn-ME" sz="1900" dirty="0">
                <a:solidFill>
                  <a:srgbClr val="FFFF99"/>
                </a:solidFill>
                <a:effectLst/>
                <a:latin typeface="Lucida Bright" panose="02040602050505020304" pitchFamily="18" charset="0"/>
                <a:sym typeface="Wingdings" panose="05000000000000000000" pitchFamily="2" charset="2"/>
              </a:rPr>
              <a:t>Međutim, kod pravnih lica, forma, tj. </a:t>
            </a:r>
            <a:r>
              <a:rPr lang="sr-Latn-ME" sz="1900" u="sng" dirty="0">
                <a:solidFill>
                  <a:srgbClr val="FFFF99"/>
                </a:solidFill>
                <a:effectLst/>
                <a:latin typeface="Lucida Bright" panose="02040602050505020304" pitchFamily="18" charset="0"/>
                <a:sym typeface="Wingdings" panose="05000000000000000000" pitchFamily="2" charset="2"/>
              </a:rPr>
              <a:t>formalna subordinacija u odnosu na poslovnu formu iz zemlje porijekla </a:t>
            </a:r>
            <a:r>
              <a:rPr lang="sr-Latn-ME" sz="1900" dirty="0">
                <a:solidFill>
                  <a:srgbClr val="FFFF99"/>
                </a:solidFill>
                <a:effectLst/>
                <a:latin typeface="Lucida Bright" panose="02040602050505020304" pitchFamily="18" charset="0"/>
                <a:sym typeface="Wingdings" panose="05000000000000000000" pitchFamily="2" charset="2"/>
              </a:rPr>
              <a:t>je bitnija od težišta ekonomske djelatnosti</a:t>
            </a:r>
            <a:r>
              <a:rPr lang="sr-Latn-ME" sz="1900" b="1" dirty="0">
                <a:effectLst/>
                <a:latin typeface="Lucida Bright" panose="02040602050505020304" pitchFamily="18" charset="0"/>
                <a:sym typeface="Wingdings" panose="05000000000000000000" pitchFamily="2" charset="2"/>
              </a:rPr>
              <a:t>, pa se sekundarnim nastanjivanjem pravnog lica smatra svako zastupništvo (budući da nema poseban pravni subjektivet) ili zavisno društvo.</a:t>
            </a:r>
          </a:p>
          <a:p>
            <a:pPr algn="just">
              <a:lnSpc>
                <a:spcPct val="100000"/>
              </a:lnSpc>
            </a:pPr>
            <a:endParaRPr lang="sr-Latn-ME" b="1" dirty="0">
              <a:effectLst/>
              <a:latin typeface="Lucida Bright" panose="02040602050505020304" pitchFamily="18" charset="0"/>
            </a:endParaRPr>
          </a:p>
        </p:txBody>
      </p:sp>
      <p:pic>
        <p:nvPicPr>
          <p:cNvPr id="4" name="Picture 3">
            <a:extLst>
              <a:ext uri="{FF2B5EF4-FFF2-40B4-BE49-F238E27FC236}">
                <a16:creationId xmlns:a16="http://schemas.microsoft.com/office/drawing/2014/main" id="{066CDAC8-D8A7-4E8F-A632-3CB59594BB1E}"/>
              </a:ext>
            </a:extLst>
          </p:cNvPr>
          <p:cNvPicPr>
            <a:picLocks noChangeAspect="1" noChangeArrowheads="1"/>
          </p:cNvPicPr>
          <p:nvPr/>
        </p:nvPicPr>
        <p:blipFill>
          <a:blip r:embed="rId2" cstate="print"/>
          <a:srcRect r="84048" b="29515"/>
          <a:stretch>
            <a:fillRect/>
          </a:stretch>
        </p:blipFill>
        <p:spPr bwMode="auto">
          <a:xfrm>
            <a:off x="10951580" y="-105878"/>
            <a:ext cx="1258084" cy="1014598"/>
          </a:xfrm>
          <a:prstGeom prst="rect">
            <a:avLst/>
          </a:prstGeom>
          <a:noFill/>
          <a:ln w="9525">
            <a:noFill/>
            <a:miter lim="800000"/>
            <a:headEnd/>
            <a:tailEnd/>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9336" y="98630"/>
            <a:ext cx="1961361" cy="792088"/>
          </a:xfrm>
          <a:prstGeom prst="rect">
            <a:avLst/>
          </a:prstGeom>
        </p:spPr>
      </p:pic>
    </p:spTree>
    <p:extLst>
      <p:ext uri="{BB962C8B-B14F-4D97-AF65-F5344CB8AC3E}">
        <p14:creationId xmlns:p14="http://schemas.microsoft.com/office/powerpoint/2010/main" val="27216386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27353</TotalTime>
  <Words>2845</Words>
  <Application>Microsoft Office PowerPoint</Application>
  <PresentationFormat>Widescreen</PresentationFormat>
  <Paragraphs>109</Paragraphs>
  <Slides>16</Slides>
  <Notes>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16</vt:i4>
      </vt:variant>
    </vt:vector>
  </HeadingPairs>
  <TitlesOfParts>
    <vt:vector size="29" baseType="lpstr">
      <vt:lpstr>Arial</vt:lpstr>
      <vt:lpstr>Bookman Old Style</vt:lpstr>
      <vt:lpstr>Calibri</vt:lpstr>
      <vt:lpstr>Corbel</vt:lpstr>
      <vt:lpstr>Georgia</vt:lpstr>
      <vt:lpstr>Leelawadee UI Semilight</vt:lpstr>
      <vt:lpstr>Lucida Bright</vt:lpstr>
      <vt:lpstr>Lucida Fax</vt:lpstr>
      <vt:lpstr>Lucida Sans Unicode</vt:lpstr>
      <vt:lpstr>Rockwell</vt:lpstr>
      <vt:lpstr>Wingdings</vt:lpstr>
      <vt:lpstr>Custom Design</vt:lpstr>
      <vt:lpstr>Damask</vt:lpstr>
      <vt:lpstr>                 MASTER studije Pravnog Fakulteta UCG - PRAVO UNUTRAŠNJEG TRŽIŠTA –    Sloboda (pravo) Poslovnog nastanjivanja  (Osnov prezentacije: udžbenička literatura iz informacione liste)   </vt:lpstr>
      <vt:lpstr>Konvergencija slobode poslovnog nastanjivanja i slobode pružanja usluga: Jedna Sloboda ili dvije ?</vt:lpstr>
      <vt:lpstr>Konvergencija slobode poslovnog nastanjivanja i slobode pružanja usluga: Jedna Sloboda ili dvije ?</vt:lpstr>
      <vt:lpstr>Konvergencija slobode poslovnog nastanjivanja i slobode pružanja usluga: Jedna ili dvije slobode?</vt:lpstr>
      <vt:lpstr>Sloboda (pravo) poslovnog nastanjivanja - pojam i pravni izvori - </vt:lpstr>
      <vt:lpstr>Sloboda (pravo) poslovnog nastanjivanja - pojam i pravni izvori - </vt:lpstr>
      <vt:lpstr>Sloboda (pravo) poslovnog nastanjivanja - Područje primjene ratione Materiae- </vt:lpstr>
      <vt:lpstr>Sloboda (pravo) poslovnog nastanjivanja - Područje primjene ratione Materiae- </vt:lpstr>
      <vt:lpstr>Sloboda (pravo) poslovnog nastanjivanja - Područje primjene ratione Materiae- </vt:lpstr>
      <vt:lpstr>Sloboda (pravo) poslovnog nastanjivanja - Područje primjene ratione PERSONAE</vt:lpstr>
      <vt:lpstr>Sloboda (pravo) poslovnog nastanjivanja - Područje primjene ratione PERSONAE - </vt:lpstr>
      <vt:lpstr>Sloboda (pravo) poslovnog nastanjivanja - RATIONE PERSONE: Izuzetak u vezi sa vršenjem javnih ovlašćenja - </vt:lpstr>
      <vt:lpstr>Sloboda (pravo) poslovnog nastanjivanja - Zabrana diskriminatornih ograničenja (diskriminacije) - </vt:lpstr>
      <vt:lpstr>Sloboda (pravo) poslovnog nastanjivanja - Zabrana Nediskriminatornih ograničenja - </vt:lpstr>
      <vt:lpstr>Sloboda (pravo) poslovnog nastanjivanja - dozvoljena ograničenja: Pisani razlozi opravdanja - </vt:lpstr>
      <vt:lpstr>Sloboda (pravo) poslovnog nastanjivanja - dozvoljena ograničenja: nepisani razlozi opravdanja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Snezana Radovic</dc:creator>
  <cp:lastModifiedBy>Nikolina</cp:lastModifiedBy>
  <cp:revision>756</cp:revision>
  <dcterms:created xsi:type="dcterms:W3CDTF">2014-04-17T22:18:44Z</dcterms:created>
  <dcterms:modified xsi:type="dcterms:W3CDTF">2024-05-29T09:36:35Z</dcterms:modified>
</cp:coreProperties>
</file>